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handoutMasterIdLst>
    <p:handoutMasterId r:id="rId48"/>
  </p:handoutMasterIdLst>
  <p:sldIdLst>
    <p:sldId id="258" r:id="rId2"/>
    <p:sldId id="259" r:id="rId3"/>
    <p:sldId id="318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261" r:id="rId12"/>
    <p:sldId id="262" r:id="rId13"/>
    <p:sldId id="265" r:id="rId14"/>
    <p:sldId id="272" r:id="rId15"/>
    <p:sldId id="263" r:id="rId16"/>
    <p:sldId id="314" r:id="rId17"/>
    <p:sldId id="264" r:id="rId18"/>
    <p:sldId id="273" r:id="rId19"/>
    <p:sldId id="274" r:id="rId20"/>
    <p:sldId id="275" r:id="rId21"/>
    <p:sldId id="276" r:id="rId22"/>
    <p:sldId id="277" r:id="rId23"/>
    <p:sldId id="278" r:id="rId24"/>
    <p:sldId id="266" r:id="rId25"/>
    <p:sldId id="279" r:id="rId26"/>
    <p:sldId id="280" r:id="rId27"/>
    <p:sldId id="302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319" r:id="rId37"/>
    <p:sldId id="297" r:id="rId38"/>
    <p:sldId id="298" r:id="rId39"/>
    <p:sldId id="305" r:id="rId40"/>
    <p:sldId id="320" r:id="rId41"/>
    <p:sldId id="268" r:id="rId42"/>
    <p:sldId id="317" r:id="rId43"/>
    <p:sldId id="269" r:id="rId44"/>
    <p:sldId id="299" r:id="rId45"/>
    <p:sldId id="321" r:id="rId46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AED8EE-117A-6C69-1639-09B577C00EAA}" v="10" dt="2022-03-16T13:42:23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ona Norkienė" userId="S::aldona.norkiene@ariogalosgimnazija.lt::d4947931-5fe6-4837-a40a-38bad8cd0148" providerId="AD" clId="Web-{4CAED8EE-117A-6C69-1639-09B577C00EAA}"/>
    <pc:docChg chg="modSld">
      <pc:chgData name="Aldona Norkienė" userId="S::aldona.norkiene@ariogalosgimnazija.lt::d4947931-5fe6-4837-a40a-38bad8cd0148" providerId="AD" clId="Web-{4CAED8EE-117A-6C69-1639-09B577C00EAA}" dt="2022-03-16T13:42:19.808" v="7"/>
      <pc:docMkLst>
        <pc:docMk/>
      </pc:docMkLst>
      <pc:sldChg chg="modSp">
        <pc:chgData name="Aldona Norkienė" userId="S::aldona.norkiene@ariogalosgimnazija.lt::d4947931-5fe6-4837-a40a-38bad8cd0148" providerId="AD" clId="Web-{4CAED8EE-117A-6C69-1639-09B577C00EAA}" dt="2022-03-16T13:42:19.808" v="7"/>
        <pc:sldMkLst>
          <pc:docMk/>
          <pc:sldMk cId="158133508" sldId="301"/>
        </pc:sldMkLst>
        <pc:graphicFrameChg chg="mod modGraphic">
          <ac:chgData name="Aldona Norkienė" userId="S::aldona.norkiene@ariogalosgimnazija.lt::d4947931-5fe6-4837-a40a-38bad8cd0148" providerId="AD" clId="Web-{4CAED8EE-117A-6C69-1639-09B577C00EAA}" dt="2022-03-16T13:42:19.808" v="7"/>
          <ac:graphicFrameMkLst>
            <pc:docMk/>
            <pc:sldMk cId="158133508" sldId="301"/>
            <ac:graphicFrameMk id="5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Mokinių skaičius m. m. pradžioje-197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1 klasės</c:v>
                </c:pt>
                <c:pt idx="1">
                  <c:v>2 klasės</c:v>
                </c:pt>
                <c:pt idx="2">
                  <c:v>3 klasės</c:v>
                </c:pt>
                <c:pt idx="3">
                  <c:v>4 klasės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47</c:v>
                </c:pt>
                <c:pt idx="1">
                  <c:v>45</c:v>
                </c:pt>
                <c:pt idx="2">
                  <c:v>60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4D-470B-84E4-A8253FCFBF0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Mokinių skaičius II pusmečio pabaigoje-200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1 klasės</c:v>
                </c:pt>
                <c:pt idx="1">
                  <c:v>2 klasės</c:v>
                </c:pt>
                <c:pt idx="2">
                  <c:v>3 klasės</c:v>
                </c:pt>
                <c:pt idx="3">
                  <c:v>4 klasės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47</c:v>
                </c:pt>
                <c:pt idx="1">
                  <c:v>46</c:v>
                </c:pt>
                <c:pt idx="2">
                  <c:v>61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4D-470B-84E4-A8253FCFBF09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1 klasės</c:v>
                </c:pt>
                <c:pt idx="1">
                  <c:v>2 klasės</c:v>
                </c:pt>
                <c:pt idx="2">
                  <c:v>3 klasės</c:v>
                </c:pt>
                <c:pt idx="3">
                  <c:v>4 klasės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A4D-470B-84E4-A8253FCFB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129856"/>
        <c:axId val="159470656"/>
      </c:barChart>
      <c:catAx>
        <c:axId val="171129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59470656"/>
        <c:crosses val="autoZero"/>
        <c:auto val="1"/>
        <c:lblAlgn val="ctr"/>
        <c:lblOffset val="100"/>
        <c:noMultiLvlLbl val="0"/>
      </c:catAx>
      <c:valAx>
        <c:axId val="15947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12985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7962177536616297"/>
          <c:y val="0.13118649813484098"/>
          <c:w val="0.3107878144399106"/>
          <c:h val="0.73762700373031809"/>
        </c:manualLayout>
      </c:layout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Praleistos pamokos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2a</c:v>
                </c:pt>
                <c:pt idx="1">
                  <c:v>2b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1833</c:v>
                </c:pt>
                <c:pt idx="1">
                  <c:v>1810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4-446E-8A5E-6D87367C7C70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Praleistos dėl ligos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2a</c:v>
                </c:pt>
                <c:pt idx="1">
                  <c:v>2b</c:v>
                </c:pt>
              </c:strCache>
            </c:strRef>
          </c:cat>
          <c:val>
            <c:numRef>
              <c:f>Lapas1!$C$2:$C$3</c:f>
              <c:numCache>
                <c:formatCode>General</c:formatCode>
                <c:ptCount val="2"/>
                <c:pt idx="0">
                  <c:v>1760</c:v>
                </c:pt>
                <c:pt idx="1">
                  <c:v>1785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C4-446E-8A5E-6D87367C7C70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Praleistos dėl kitų priežasčių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2a</c:v>
                </c:pt>
                <c:pt idx="1">
                  <c:v>2b</c:v>
                </c:pt>
              </c:strCache>
            </c:strRef>
          </c:cat>
          <c:val>
            <c:numRef>
              <c:f>Lapas1!$D$2:$D$3</c:f>
              <c:numCache>
                <c:formatCode>General</c:formatCode>
                <c:ptCount val="2"/>
                <c:pt idx="0">
                  <c:v>73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C4-446E-8A5E-6D87367C7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524992"/>
        <c:axId val="178286528"/>
      </c:barChart>
      <c:catAx>
        <c:axId val="13352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78286528"/>
        <c:crosses val="autoZero"/>
        <c:auto val="1"/>
        <c:lblAlgn val="ctr"/>
        <c:lblOffset val="100"/>
        <c:noMultiLvlLbl val="0"/>
      </c:catAx>
      <c:valAx>
        <c:axId val="17828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5249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Praleistų pamokų skaičius vienam mokiniui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2a</c:v>
                </c:pt>
                <c:pt idx="1">
                  <c:v>2b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79.7</c:v>
                </c:pt>
                <c:pt idx="1">
                  <c:v>78.7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E-4F9C-BD7D-B14BB084F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523456"/>
        <c:axId val="133451712"/>
      </c:barChart>
      <c:catAx>
        <c:axId val="13352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3451712"/>
        <c:crosses val="autoZero"/>
        <c:auto val="1"/>
        <c:lblAlgn val="ctr"/>
        <c:lblOffset val="100"/>
        <c:noMultiLvlLbl val="0"/>
      </c:catAx>
      <c:valAx>
        <c:axId val="13345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523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566-4C17-9997-9A3C64D1D65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566-4C17-9997-9A3C64D1D6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3a</c:v>
                </c:pt>
                <c:pt idx="1">
                  <c:v>3b</c:v>
                </c:pt>
                <c:pt idx="2">
                  <c:v>3c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66-4C17-9997-9A3C64D1D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613568"/>
        <c:axId val="121515392"/>
      </c:barChart>
      <c:catAx>
        <c:axId val="133613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21515392"/>
        <c:crosses val="autoZero"/>
        <c:auto val="1"/>
        <c:lblAlgn val="ctr"/>
        <c:lblOffset val="100"/>
        <c:noMultiLvlLbl val="0"/>
      </c:catAx>
      <c:valAx>
        <c:axId val="12151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613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lygis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3a</c:v>
                </c:pt>
                <c:pt idx="1">
                  <c:v>3b</c:v>
                </c:pt>
                <c:pt idx="2">
                  <c:v>3c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4-4451-84F3-5D0FBF41DEB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lygis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3a</c:v>
                </c:pt>
                <c:pt idx="1">
                  <c:v>3b</c:v>
                </c:pt>
                <c:pt idx="2">
                  <c:v>3c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5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4-4451-84F3-5D0FBF41DEB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lygis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3a</c:v>
                </c:pt>
                <c:pt idx="1">
                  <c:v>3b</c:v>
                </c:pt>
                <c:pt idx="2">
                  <c:v>3c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  <c:pt idx="0">
                  <c:v>12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04-4451-84F3-5D0FBF41DEB2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Nepatenkinamas lygis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3a</c:v>
                </c:pt>
                <c:pt idx="1">
                  <c:v>3b</c:v>
                </c:pt>
                <c:pt idx="2">
                  <c:v>3c</c:v>
                </c:pt>
              </c:strCache>
            </c:strRef>
          </c:cat>
          <c:val>
            <c:numRef>
              <c:f>Lapas1!$E$2:$E$4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04-4451-84F3-5D0FBF41D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63488"/>
        <c:axId val="121518272"/>
      </c:barChart>
      <c:catAx>
        <c:axId val="121663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21518272"/>
        <c:crosses val="autoZero"/>
        <c:auto val="1"/>
        <c:lblAlgn val="ctr"/>
        <c:lblOffset val="100"/>
        <c:noMultiLvlLbl val="0"/>
      </c:catAx>
      <c:valAx>
        <c:axId val="12151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6634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lygis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3 klasės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1-4B6D-86EA-7A14BF9AF95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lygis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3 klasės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81-4B6D-86EA-7A14BF9AF95C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lygis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3 klasės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81-4B6D-86EA-7A14BF9AF95C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Nepatenkinamas lygis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3 klasės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81-4B6D-86EA-7A14BF9AF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64000"/>
        <c:axId val="133454592"/>
      </c:barChart>
      <c:catAx>
        <c:axId val="12166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3454592"/>
        <c:crosses val="autoZero"/>
        <c:auto val="1"/>
        <c:lblAlgn val="ctr"/>
        <c:lblOffset val="100"/>
        <c:noMultiLvlLbl val="0"/>
      </c:catAx>
      <c:valAx>
        <c:axId val="133454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664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Praleistos pamokos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3a</c:v>
                </c:pt>
                <c:pt idx="1">
                  <c:v>3b</c:v>
                </c:pt>
                <c:pt idx="2">
                  <c:v>3c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1195</c:v>
                </c:pt>
                <c:pt idx="1">
                  <c:v>1683</c:v>
                </c:pt>
                <c:pt idx="2">
                  <c:v>1770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72-4A4D-8E53-D29DA1B4DE67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Praleistos dėl ligos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3.3566435678742408E-2"/>
                  <c:y val="1.5913198910657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518486648374411E-2"/>
                      <c:h val="9.75045096889396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F72-4A4D-8E53-D29DA1B4DE67}"/>
                </c:ext>
              </c:extLst>
            </c:dLbl>
            <c:dLbl>
              <c:idx val="1"/>
              <c:layout>
                <c:manualLayout>
                  <c:x val="2.7172828882791468E-2"/>
                  <c:y val="2.8933088928468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F72-4A4D-8E53-D29DA1B4DE67}"/>
                </c:ext>
              </c:extLst>
            </c:dLbl>
            <c:dLbl>
              <c:idx val="2"/>
              <c:layout>
                <c:manualLayout>
                  <c:x val="2.0779222086840535E-2"/>
                  <c:y val="-5.78661778569376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F72-4A4D-8E53-D29DA1B4DE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3a</c:v>
                </c:pt>
                <c:pt idx="1">
                  <c:v>3b</c:v>
                </c:pt>
                <c:pt idx="2">
                  <c:v>3c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1174</c:v>
                </c:pt>
                <c:pt idx="1">
                  <c:v>1667</c:v>
                </c:pt>
                <c:pt idx="2">
                  <c:v>1709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72-4A4D-8E53-D29DA1B4DE67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Praleistos dėl kitų priežasčių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3a</c:v>
                </c:pt>
                <c:pt idx="1">
                  <c:v>3b</c:v>
                </c:pt>
                <c:pt idx="2">
                  <c:v>3c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  <c:pt idx="0">
                  <c:v>21</c:v>
                </c:pt>
                <c:pt idx="1">
                  <c:v>16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72-4A4D-8E53-D29DA1B4D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930560"/>
        <c:axId val="133197760"/>
      </c:barChart>
      <c:catAx>
        <c:axId val="13293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3197760"/>
        <c:crosses val="autoZero"/>
        <c:auto val="1"/>
        <c:lblAlgn val="ctr"/>
        <c:lblOffset val="100"/>
        <c:noMultiLvlLbl val="0"/>
      </c:catAx>
      <c:valAx>
        <c:axId val="13319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930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Praleistų pamokų skaičius vienam mokiniui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3a</c:v>
                </c:pt>
                <c:pt idx="1">
                  <c:v>3b</c:v>
                </c:pt>
                <c:pt idx="2">
                  <c:v>3c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56.9</c:v>
                </c:pt>
                <c:pt idx="1">
                  <c:v>80.099999999999994</c:v>
                </c:pt>
                <c:pt idx="2">
                  <c:v>93.2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44-46F4-838C-9AEF4065B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929536"/>
        <c:axId val="133200640"/>
      </c:barChart>
      <c:catAx>
        <c:axId val="132929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3200640"/>
        <c:crosses val="autoZero"/>
        <c:auto val="1"/>
        <c:lblAlgn val="ctr"/>
        <c:lblOffset val="100"/>
        <c:noMultiLvlLbl val="0"/>
      </c:catAx>
      <c:valAx>
        <c:axId val="133200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9295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6E6C-4D2B-B8F8-5823EA0C9622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6E6C-4D2B-B8F8-5823EA0C96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4a</c:v>
                </c:pt>
                <c:pt idx="1">
                  <c:v>4b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6C-4D2B-B8F8-5823EA0C9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683200"/>
        <c:axId val="134369216"/>
      </c:barChart>
      <c:catAx>
        <c:axId val="133683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4369216"/>
        <c:crosses val="autoZero"/>
        <c:auto val="1"/>
        <c:lblAlgn val="ctr"/>
        <c:lblOffset val="100"/>
        <c:noMultiLvlLbl val="0"/>
      </c:catAx>
      <c:valAx>
        <c:axId val="13436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683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163125738988369E-2"/>
          <c:y val="3.9249326607398251E-2"/>
          <c:w val="0.64642483485824476"/>
          <c:h val="0.850955476215779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lygis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4a</c:v>
                </c:pt>
                <c:pt idx="1">
                  <c:v>4b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17-4CAB-9D1F-BFF96A5B31F6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lygis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4a</c:v>
                </c:pt>
                <c:pt idx="1">
                  <c:v>4b</c:v>
                </c:pt>
              </c:strCache>
            </c:strRef>
          </c:cat>
          <c:val>
            <c:numRef>
              <c:f>Lapas1!$C$2:$C$3</c:f>
              <c:numCache>
                <c:formatCode>General</c:formatCode>
                <c:ptCount val="2"/>
                <c:pt idx="0">
                  <c:v>4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17-4CAB-9D1F-BFF96A5B31F6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lygis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4a</c:v>
                </c:pt>
                <c:pt idx="1">
                  <c:v>4b</c:v>
                </c:pt>
              </c:strCache>
            </c:strRef>
          </c:cat>
          <c:val>
            <c:numRef>
              <c:f>Lapas1!$D$2:$D$3</c:f>
              <c:numCache>
                <c:formatCode>General</c:formatCode>
                <c:ptCount val="2"/>
                <c:pt idx="0">
                  <c:v>18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17-4CAB-9D1F-BFF96A5B31F6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Nepatenkinamas lygis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4a</c:v>
                </c:pt>
                <c:pt idx="1">
                  <c:v>4b</c:v>
                </c:pt>
              </c:strCache>
            </c:strRef>
          </c:cat>
          <c:val>
            <c:numRef>
              <c:f>Lapas1!$E$3:$E$3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17-4CAB-9D1F-BFF96A5B3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488576"/>
        <c:axId val="134372096"/>
      </c:barChart>
      <c:catAx>
        <c:axId val="134488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4372096"/>
        <c:crosses val="autoZero"/>
        <c:auto val="1"/>
        <c:lblAlgn val="ctr"/>
        <c:lblOffset val="100"/>
        <c:noMultiLvlLbl val="0"/>
      </c:catAx>
      <c:valAx>
        <c:axId val="13437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488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360046325479388E-2"/>
          <c:y val="3.9249326607398251E-2"/>
          <c:w val="0.64198391103419206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lygis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4 klasės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97-43C6-AB75-DE7A828F993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lygis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4 klasės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97-43C6-AB75-DE7A828F993C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lygis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4 klasės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97-43C6-AB75-DE7A828F993C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Nepatenkinamas lygis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4 klasės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97-43C6-AB75-DE7A828F99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489600"/>
        <c:axId val="178087616"/>
      </c:barChart>
      <c:catAx>
        <c:axId val="134489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78087616"/>
        <c:crosses val="autoZero"/>
        <c:auto val="1"/>
        <c:lblAlgn val="ctr"/>
        <c:lblOffset val="100"/>
        <c:noMultiLvlLbl val="0"/>
      </c:catAx>
      <c:valAx>
        <c:axId val="17808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4896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4E0A-4550-8CA6-C87634F8C5A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4E0A-4550-8CA6-C87634F8C5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1a</c:v>
                </c:pt>
                <c:pt idx="1">
                  <c:v>1b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0A-4550-8CA6-C87634F8C5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23072"/>
        <c:axId val="176779200"/>
      </c:barChart>
      <c:catAx>
        <c:axId val="45123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76779200"/>
        <c:crosses val="autoZero"/>
        <c:auto val="1"/>
        <c:lblAlgn val="ctr"/>
        <c:lblOffset val="100"/>
        <c:noMultiLvlLbl val="0"/>
      </c:catAx>
      <c:valAx>
        <c:axId val="176779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23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Praleistos pamokos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4a</c:v>
                </c:pt>
                <c:pt idx="1">
                  <c:v>4b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2012</c:v>
                </c:pt>
                <c:pt idx="1">
                  <c:v>1476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E3-4216-BD9A-C100F751827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Praleistos dėl ligos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4a</c:v>
                </c:pt>
                <c:pt idx="1">
                  <c:v>4b</c:v>
                </c:pt>
              </c:strCache>
            </c:strRef>
          </c:cat>
          <c:val>
            <c:numRef>
              <c:f>Lapas1!$C$2:$C$3</c:f>
              <c:numCache>
                <c:formatCode>General</c:formatCode>
                <c:ptCount val="2"/>
                <c:pt idx="0">
                  <c:v>1961</c:v>
                </c:pt>
                <c:pt idx="1">
                  <c:v>1476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E3-4216-BD9A-C100F751827C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Praleistos dėl kitų priežasčių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4a</c:v>
                </c:pt>
                <c:pt idx="1">
                  <c:v>4b</c:v>
                </c:pt>
              </c:strCache>
            </c:strRef>
          </c:cat>
          <c:val>
            <c:numRef>
              <c:f>Lapas1!$D$2:$D$3</c:f>
              <c:numCache>
                <c:formatCode>General</c:formatCode>
                <c:ptCount val="2"/>
                <c:pt idx="0">
                  <c:v>51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E3-4216-BD9A-C100F75182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997312"/>
        <c:axId val="178092800"/>
      </c:barChart>
      <c:catAx>
        <c:axId val="177997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78092800"/>
        <c:crosses val="autoZero"/>
        <c:auto val="1"/>
        <c:lblAlgn val="ctr"/>
        <c:lblOffset val="100"/>
        <c:noMultiLvlLbl val="0"/>
      </c:catAx>
      <c:valAx>
        <c:axId val="17809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9973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Praleistų pamokų skaičius vienam mokiniui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4a</c:v>
                </c:pt>
                <c:pt idx="1">
                  <c:v>4b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83.8</c:v>
                </c:pt>
                <c:pt idx="1">
                  <c:v>67.099999999999994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71-40CE-BECE-C1B48D6BF2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995776"/>
        <c:axId val="219350720"/>
      </c:barChart>
      <c:catAx>
        <c:axId val="17799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219350720"/>
        <c:crosses val="autoZero"/>
        <c:auto val="1"/>
        <c:lblAlgn val="ctr"/>
        <c:lblOffset val="100"/>
        <c:noMultiLvlLbl val="0"/>
      </c:catAx>
      <c:valAx>
        <c:axId val="21935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9957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Praleistos pamokos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5.5555555555555558E-3"/>
                  <c:y val="-1.1573235571387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C60-4EA9-90CF-3290A010F475}"/>
                </c:ext>
              </c:extLst>
            </c:dLbl>
            <c:dLbl>
              <c:idx val="7"/>
              <c:layout>
                <c:manualLayout>
                  <c:x val="-6.94444444444454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26-461D-9483-329874BED9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Lapas1!$A$2:$A$10</c:f>
              <c:strCache>
                <c:ptCount val="9"/>
                <c:pt idx="0">
                  <c:v>1a</c:v>
                </c:pt>
                <c:pt idx="1">
                  <c:v>1b</c:v>
                </c:pt>
                <c:pt idx="2">
                  <c:v>2a</c:v>
                </c:pt>
                <c:pt idx="3">
                  <c:v>2b</c:v>
                </c:pt>
                <c:pt idx="4">
                  <c:v>3a</c:v>
                </c:pt>
                <c:pt idx="5">
                  <c:v>3b</c:v>
                </c:pt>
                <c:pt idx="6">
                  <c:v>3c</c:v>
                </c:pt>
                <c:pt idx="7">
                  <c:v>4a</c:v>
                </c:pt>
                <c:pt idx="8">
                  <c:v>4b</c:v>
                </c:pt>
              </c:strCache>
            </c:strRef>
          </c:cat>
          <c:val>
            <c:numRef>
              <c:f>Lapas1!$B$2:$B$10</c:f>
              <c:numCache>
                <c:formatCode>General</c:formatCode>
                <c:ptCount val="9"/>
                <c:pt idx="0">
                  <c:v>2324</c:v>
                </c:pt>
                <c:pt idx="1">
                  <c:v>1932</c:v>
                </c:pt>
                <c:pt idx="2">
                  <c:v>1833</c:v>
                </c:pt>
                <c:pt idx="3">
                  <c:v>1810</c:v>
                </c:pt>
                <c:pt idx="4">
                  <c:v>1195</c:v>
                </c:pt>
                <c:pt idx="5">
                  <c:v>1683</c:v>
                </c:pt>
                <c:pt idx="6">
                  <c:v>1770</c:v>
                </c:pt>
                <c:pt idx="7">
                  <c:v>2012</c:v>
                </c:pt>
                <c:pt idx="8">
                  <c:v>1476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60-4EA9-90CF-3290A010F47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Praleistos pamokos dėl ligos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9.72222222222222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C60-4EA9-90CF-3290A010F475}"/>
                </c:ext>
              </c:extLst>
            </c:dLbl>
            <c:dLbl>
              <c:idx val="1"/>
              <c:layout>
                <c:manualLayout>
                  <c:x val="8.3333333333333072E-3"/>
                  <c:y val="-5.30433836071655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C60-4EA9-90CF-3290A010F475}"/>
                </c:ext>
              </c:extLst>
            </c:dLbl>
            <c:dLbl>
              <c:idx val="2"/>
              <c:layout>
                <c:manualLayout>
                  <c:x val="1.3888888888888914E-2"/>
                  <c:y val="2.025316224992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C60-4EA9-90CF-3290A010F475}"/>
                </c:ext>
              </c:extLst>
            </c:dLbl>
            <c:dLbl>
              <c:idx val="3"/>
              <c:layout>
                <c:manualLayout>
                  <c:x val="1.2500000000000001E-2"/>
                  <c:y val="8.6799266785406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C60-4EA9-90CF-3290A010F475}"/>
                </c:ext>
              </c:extLst>
            </c:dLbl>
            <c:dLbl>
              <c:idx val="4"/>
              <c:layout>
                <c:manualLayout>
                  <c:x val="1.2500000000000001E-2"/>
                  <c:y val="-1.060867672143311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C60-4EA9-90CF-3290A010F475}"/>
                </c:ext>
              </c:extLst>
            </c:dLbl>
            <c:dLbl>
              <c:idx val="5"/>
              <c:layout>
                <c:manualLayout>
                  <c:x val="9.72222222222222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C60-4EA9-90CF-3290A010F475}"/>
                </c:ext>
              </c:extLst>
            </c:dLbl>
            <c:dLbl>
              <c:idx val="6"/>
              <c:layout>
                <c:manualLayout>
                  <c:x val="1.3888888888888888E-2"/>
                  <c:y val="5.78661778569374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C60-4EA9-90CF-3290A010F475}"/>
                </c:ext>
              </c:extLst>
            </c:dLbl>
            <c:dLbl>
              <c:idx val="7"/>
              <c:layout>
                <c:manualLayout>
                  <c:x val="8.3333333333333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26-461D-9483-329874BED9C4}"/>
                </c:ext>
              </c:extLst>
            </c:dLbl>
            <c:dLbl>
              <c:idx val="8"/>
              <c:layout>
                <c:manualLayout>
                  <c:x val="9.7222222222222224E-3"/>
                  <c:y val="-5.7866177856937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C60-4EA9-90CF-3290A010F4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Lapas1!$A$2:$A$10</c:f>
              <c:strCache>
                <c:ptCount val="9"/>
                <c:pt idx="0">
                  <c:v>1a</c:v>
                </c:pt>
                <c:pt idx="1">
                  <c:v>1b</c:v>
                </c:pt>
                <c:pt idx="2">
                  <c:v>2a</c:v>
                </c:pt>
                <c:pt idx="3">
                  <c:v>2b</c:v>
                </c:pt>
                <c:pt idx="4">
                  <c:v>3a</c:v>
                </c:pt>
                <c:pt idx="5">
                  <c:v>3b</c:v>
                </c:pt>
                <c:pt idx="6">
                  <c:v>3c</c:v>
                </c:pt>
                <c:pt idx="7">
                  <c:v>4a</c:v>
                </c:pt>
                <c:pt idx="8">
                  <c:v>4b</c:v>
                </c:pt>
              </c:strCache>
            </c:strRef>
          </c:cat>
          <c:val>
            <c:numRef>
              <c:f>Lapas1!$C$2:$C$10</c:f>
              <c:numCache>
                <c:formatCode>General</c:formatCode>
                <c:ptCount val="9"/>
                <c:pt idx="0">
                  <c:v>2288</c:v>
                </c:pt>
                <c:pt idx="1">
                  <c:v>1837</c:v>
                </c:pt>
                <c:pt idx="2">
                  <c:v>1760</c:v>
                </c:pt>
                <c:pt idx="3">
                  <c:v>1785</c:v>
                </c:pt>
                <c:pt idx="4">
                  <c:v>1174</c:v>
                </c:pt>
                <c:pt idx="5">
                  <c:v>1667</c:v>
                </c:pt>
                <c:pt idx="6">
                  <c:v>1709</c:v>
                </c:pt>
                <c:pt idx="7">
                  <c:v>1961</c:v>
                </c:pt>
                <c:pt idx="8">
                  <c:v>1476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C60-4EA9-90CF-3290A010F47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Praleistos pamokos dėl kitų priežasčių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Lapas1!$A$2:$A$10</c:f>
              <c:strCache>
                <c:ptCount val="9"/>
                <c:pt idx="0">
                  <c:v>1a</c:v>
                </c:pt>
                <c:pt idx="1">
                  <c:v>1b</c:v>
                </c:pt>
                <c:pt idx="2">
                  <c:v>2a</c:v>
                </c:pt>
                <c:pt idx="3">
                  <c:v>2b</c:v>
                </c:pt>
                <c:pt idx="4">
                  <c:v>3a</c:v>
                </c:pt>
                <c:pt idx="5">
                  <c:v>3b</c:v>
                </c:pt>
                <c:pt idx="6">
                  <c:v>3c</c:v>
                </c:pt>
                <c:pt idx="7">
                  <c:v>4a</c:v>
                </c:pt>
                <c:pt idx="8">
                  <c:v>4b</c:v>
                </c:pt>
              </c:strCache>
            </c:strRef>
          </c:cat>
          <c:val>
            <c:numRef>
              <c:f>Lapas1!$D$2:$D$10</c:f>
              <c:numCache>
                <c:formatCode>General</c:formatCode>
                <c:ptCount val="9"/>
                <c:pt idx="0">
                  <c:v>36</c:v>
                </c:pt>
                <c:pt idx="1">
                  <c:v>95</c:v>
                </c:pt>
                <c:pt idx="2">
                  <c:v>73</c:v>
                </c:pt>
                <c:pt idx="3">
                  <c:v>25</c:v>
                </c:pt>
                <c:pt idx="4">
                  <c:v>21</c:v>
                </c:pt>
                <c:pt idx="5">
                  <c:v>16</c:v>
                </c:pt>
                <c:pt idx="6">
                  <c:v>61</c:v>
                </c:pt>
                <c:pt idx="7">
                  <c:v>51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C60-4EA9-90CF-3290A010F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019520"/>
        <c:axId val="231364800"/>
      </c:barChart>
      <c:catAx>
        <c:axId val="231019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231364800"/>
        <c:crosses val="autoZero"/>
        <c:auto val="1"/>
        <c:lblAlgn val="ctr"/>
        <c:lblOffset val="100"/>
        <c:noMultiLvlLbl val="0"/>
      </c:catAx>
      <c:valAx>
        <c:axId val="231364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1019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Praleistų pamokų skaičius vienam mokiniui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Lapas1!$A$2:$A$10</c:f>
              <c:strCache>
                <c:ptCount val="9"/>
                <c:pt idx="0">
                  <c:v>1a</c:v>
                </c:pt>
                <c:pt idx="1">
                  <c:v>1b</c:v>
                </c:pt>
                <c:pt idx="2">
                  <c:v>2a</c:v>
                </c:pt>
                <c:pt idx="3">
                  <c:v>2b</c:v>
                </c:pt>
                <c:pt idx="4">
                  <c:v>3a</c:v>
                </c:pt>
                <c:pt idx="5">
                  <c:v>3b</c:v>
                </c:pt>
                <c:pt idx="6">
                  <c:v>3c</c:v>
                </c:pt>
                <c:pt idx="7">
                  <c:v>4a</c:v>
                </c:pt>
                <c:pt idx="8">
                  <c:v>4b</c:v>
                </c:pt>
              </c:strCache>
            </c:strRef>
          </c:cat>
          <c:val>
            <c:numRef>
              <c:f>Lapas1!$B$2:$B$10</c:f>
              <c:numCache>
                <c:formatCode>General</c:formatCode>
                <c:ptCount val="9"/>
                <c:pt idx="0">
                  <c:v>96.8</c:v>
                </c:pt>
                <c:pt idx="1">
                  <c:v>84</c:v>
                </c:pt>
                <c:pt idx="2">
                  <c:v>79.7</c:v>
                </c:pt>
                <c:pt idx="3">
                  <c:v>78.7</c:v>
                </c:pt>
                <c:pt idx="4">
                  <c:v>56.9</c:v>
                </c:pt>
                <c:pt idx="5">
                  <c:v>80.099999999999994</c:v>
                </c:pt>
                <c:pt idx="6">
                  <c:v>93.2</c:v>
                </c:pt>
                <c:pt idx="7">
                  <c:v>83.8</c:v>
                </c:pt>
                <c:pt idx="8">
                  <c:v>67.099999999999994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2-4F34-91AF-43612A6A5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269568"/>
        <c:axId val="45264256"/>
      </c:barChart>
      <c:catAx>
        <c:axId val="220269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264256"/>
        <c:crosses val="autoZero"/>
        <c:auto val="1"/>
        <c:lblAlgn val="ctr"/>
        <c:lblOffset val="100"/>
        <c:noMultiLvlLbl val="0"/>
      </c:catAx>
      <c:valAx>
        <c:axId val="4526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269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lt-LT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973534558180233E-2"/>
          <c:y val="4.9150027862336812E-2"/>
          <c:w val="0.57482272528433942"/>
          <c:h val="0.84631973387025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Praleistos pamokos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9.7222222222222345E-3"/>
                  <c:y val="-5.7866177856937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43-4587-B0B0-78C854C322A4}"/>
                </c:ext>
              </c:extLst>
            </c:dLbl>
            <c:dLbl>
              <c:idx val="2"/>
              <c:layout>
                <c:manualLayout>
                  <c:x val="-1.5277777777777727E-2"/>
                  <c:y val="2.0253162249928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43-4587-B0B0-78C854C322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1 klasės</c:v>
                </c:pt>
                <c:pt idx="1">
                  <c:v>2 klasės</c:v>
                </c:pt>
                <c:pt idx="2">
                  <c:v>3 klasės</c:v>
                </c:pt>
                <c:pt idx="3">
                  <c:v>4 klasės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4256</c:v>
                </c:pt>
                <c:pt idx="1">
                  <c:v>3643</c:v>
                </c:pt>
                <c:pt idx="2">
                  <c:v>4648</c:v>
                </c:pt>
                <c:pt idx="3">
                  <c:v>3488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5-4932-B864-238D9E34520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Praleistos pamokos dėl ligos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9.7222222222222224E-3"/>
                  <c:y val="-5.7866177856938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D5-4932-B864-238D9E345204}"/>
                </c:ext>
              </c:extLst>
            </c:dLbl>
            <c:dLbl>
              <c:idx val="1"/>
              <c:layout>
                <c:manualLayout>
                  <c:x val="4.0277777777777725E-2"/>
                  <c:y val="8.6799266785406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D5-4932-B864-238D9E345204}"/>
                </c:ext>
              </c:extLst>
            </c:dLbl>
            <c:dLbl>
              <c:idx val="2"/>
              <c:layout>
                <c:manualLayout>
                  <c:x val="8.3333333333332829E-3"/>
                  <c:y val="-5.30433836071655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D5-4932-B864-238D9E345204}"/>
                </c:ext>
              </c:extLst>
            </c:dLbl>
            <c:dLbl>
              <c:idx val="3"/>
              <c:layout>
                <c:manualLayout>
                  <c:x val="2.7777777777777776E-2"/>
                  <c:y val="-2.89330889284687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7D5-4932-B864-238D9E3452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1 klasės</c:v>
                </c:pt>
                <c:pt idx="1">
                  <c:v>2 klasės</c:v>
                </c:pt>
                <c:pt idx="2">
                  <c:v>3 klasės</c:v>
                </c:pt>
                <c:pt idx="3">
                  <c:v>4 klasės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4125</c:v>
                </c:pt>
                <c:pt idx="1">
                  <c:v>3545</c:v>
                </c:pt>
                <c:pt idx="2">
                  <c:v>4550</c:v>
                </c:pt>
                <c:pt idx="3">
                  <c:v>3437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D5-4932-B864-238D9E345204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Praleistos pamokos dėl kitų priežasčių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1 klasės</c:v>
                </c:pt>
                <c:pt idx="1">
                  <c:v>2 klasės</c:v>
                </c:pt>
                <c:pt idx="2">
                  <c:v>3 klasės</c:v>
                </c:pt>
                <c:pt idx="3">
                  <c:v>4 klasės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131</c:v>
                </c:pt>
                <c:pt idx="1">
                  <c:v>98</c:v>
                </c:pt>
                <c:pt idx="2">
                  <c:v>98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D5-4932-B864-238D9E345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876352"/>
        <c:axId val="45267136"/>
      </c:barChart>
      <c:catAx>
        <c:axId val="21987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45267136"/>
        <c:crosses val="autoZero"/>
        <c:auto val="1"/>
        <c:lblAlgn val="ctr"/>
        <c:lblOffset val="100"/>
        <c:noMultiLvlLbl val="0"/>
      </c:catAx>
      <c:valAx>
        <c:axId val="4526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987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02395013123361"/>
          <c:y val="0.29380663310428351"/>
          <c:w val="0.32147604986876638"/>
          <c:h val="0.4297465871485142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Pažangumas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Lapas1!$A$2:$A$10</c:f>
              <c:strCache>
                <c:ptCount val="9"/>
                <c:pt idx="0">
                  <c:v>1a</c:v>
                </c:pt>
                <c:pt idx="1">
                  <c:v>1b</c:v>
                </c:pt>
                <c:pt idx="2">
                  <c:v>2a</c:v>
                </c:pt>
                <c:pt idx="3">
                  <c:v>2b</c:v>
                </c:pt>
                <c:pt idx="4">
                  <c:v>3a</c:v>
                </c:pt>
                <c:pt idx="5">
                  <c:v>3b</c:v>
                </c:pt>
                <c:pt idx="6">
                  <c:v>3c</c:v>
                </c:pt>
                <c:pt idx="7">
                  <c:v>4a</c:v>
                </c:pt>
                <c:pt idx="8">
                  <c:v>4b</c:v>
                </c:pt>
              </c:strCache>
            </c:strRef>
          </c:cat>
          <c:val>
            <c:numRef>
              <c:f>Lapas1!$B$2:$B$10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2-4130-A3CB-37715A67F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308992"/>
        <c:axId val="219187456"/>
      </c:barChart>
      <c:catAx>
        <c:axId val="220308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219187456"/>
        <c:crosses val="autoZero"/>
        <c:auto val="1"/>
        <c:lblAlgn val="ctr"/>
        <c:lblOffset val="100"/>
        <c:noMultiLvlLbl val="0"/>
      </c:catAx>
      <c:valAx>
        <c:axId val="219187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3089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lygis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5.5555555555555558E-3"/>
                  <c:y val="-1.1573235571387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62-4B79-83C9-F92CBCE7F7F5}"/>
                </c:ext>
              </c:extLst>
            </c:dLbl>
            <c:dLbl>
              <c:idx val="5"/>
              <c:layout>
                <c:manualLayout>
                  <c:x val="-6.9444444444444978E-3"/>
                  <c:y val="1.4466544464234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472222222222213E-2"/>
                      <c:h val="4.3399633392703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8A7-47F4-8434-8A724640DF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Lapas1!$A$2:$A$10</c:f>
              <c:strCache>
                <c:ptCount val="9"/>
                <c:pt idx="0">
                  <c:v>1a</c:v>
                </c:pt>
                <c:pt idx="1">
                  <c:v>1b</c:v>
                </c:pt>
                <c:pt idx="2">
                  <c:v>2a</c:v>
                </c:pt>
                <c:pt idx="3">
                  <c:v>2b</c:v>
                </c:pt>
                <c:pt idx="4">
                  <c:v>3a</c:v>
                </c:pt>
                <c:pt idx="5">
                  <c:v>3b</c:v>
                </c:pt>
                <c:pt idx="6">
                  <c:v>3c</c:v>
                </c:pt>
                <c:pt idx="7">
                  <c:v>4a</c:v>
                </c:pt>
                <c:pt idx="8">
                  <c:v>4b</c:v>
                </c:pt>
              </c:strCache>
            </c:strRef>
          </c:cat>
          <c:val>
            <c:numRef>
              <c:f>Lapas1!$B$2:$B$10</c:f>
              <c:numCache>
                <c:formatCode>General</c:formatCode>
                <c:ptCount val="9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62-4B79-83C9-F92CBCE7F7F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lygis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9.72222222222222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62-4B79-83C9-F92CBCE7F7F5}"/>
                </c:ext>
              </c:extLst>
            </c:dLbl>
            <c:dLbl>
              <c:idx val="1"/>
              <c:layout>
                <c:manualLayout>
                  <c:x val="-2.7777777777777779E-3"/>
                  <c:y val="2.0253162249928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62-4B79-83C9-F92CBCE7F7F5}"/>
                </c:ext>
              </c:extLst>
            </c:dLbl>
            <c:dLbl>
              <c:idx val="2"/>
              <c:layout>
                <c:manualLayout>
                  <c:x val="-5.0925337632079971E-17"/>
                  <c:y val="1.4466544464234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62-4B79-83C9-F92CBCE7F7F5}"/>
                </c:ext>
              </c:extLst>
            </c:dLbl>
            <c:dLbl>
              <c:idx val="3"/>
              <c:layout>
                <c:manualLayout>
                  <c:x val="-6.9444444444444441E-3"/>
                  <c:y val="2.0253162249928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462-4B79-83C9-F92CBCE7F7F5}"/>
                </c:ext>
              </c:extLst>
            </c:dLbl>
            <c:dLbl>
              <c:idx val="4"/>
              <c:layout>
                <c:manualLayout>
                  <c:x val="-4.16666666666671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462-4B79-83C9-F92CBCE7F7F5}"/>
                </c:ext>
              </c:extLst>
            </c:dLbl>
            <c:dLbl>
              <c:idx val="5"/>
              <c:layout>
                <c:manualLayout>
                  <c:x val="-2.77777777777777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462-4B79-83C9-F92CBCE7F7F5}"/>
                </c:ext>
              </c:extLst>
            </c:dLbl>
            <c:dLbl>
              <c:idx val="6"/>
              <c:layout>
                <c:manualLayout>
                  <c:x val="-1.3888888888888889E-3"/>
                  <c:y val="5.78661778569369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462-4B79-83C9-F92CBCE7F7F5}"/>
                </c:ext>
              </c:extLst>
            </c:dLbl>
            <c:dLbl>
              <c:idx val="8"/>
              <c:layout>
                <c:manualLayout>
                  <c:x val="-4.1666666666667681E-3"/>
                  <c:y val="-5.7866177856937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462-4B79-83C9-F92CBCE7F7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Lapas1!$A$2:$A$10</c:f>
              <c:strCache>
                <c:ptCount val="9"/>
                <c:pt idx="0">
                  <c:v>1a</c:v>
                </c:pt>
                <c:pt idx="1">
                  <c:v>1b</c:v>
                </c:pt>
                <c:pt idx="2">
                  <c:v>2a</c:v>
                </c:pt>
                <c:pt idx="3">
                  <c:v>2b</c:v>
                </c:pt>
                <c:pt idx="4">
                  <c:v>3a</c:v>
                </c:pt>
                <c:pt idx="5">
                  <c:v>3b</c:v>
                </c:pt>
                <c:pt idx="6">
                  <c:v>3c</c:v>
                </c:pt>
                <c:pt idx="7">
                  <c:v>4a</c:v>
                </c:pt>
                <c:pt idx="8">
                  <c:v>4b</c:v>
                </c:pt>
              </c:strCache>
            </c:strRef>
          </c:cat>
          <c:val>
            <c:numRef>
              <c:f>Lapas1!$C$2:$C$10</c:f>
              <c:numCache>
                <c:formatCode>General</c:formatCode>
                <c:ptCount val="9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8</c:v>
                </c:pt>
                <c:pt idx="4">
                  <c:v>5</c:v>
                </c:pt>
                <c:pt idx="5">
                  <c:v>7</c:v>
                </c:pt>
                <c:pt idx="6">
                  <c:v>6</c:v>
                </c:pt>
                <c:pt idx="7">
                  <c:v>4</c:v>
                </c:pt>
                <c:pt idx="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62-4B79-83C9-F92CBCE7F7F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lygis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8"/>
              <c:layout>
                <c:manualLayout>
                  <c:x val="1.388888888888787E-3"/>
                  <c:y val="-2.8933088928469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C5-4F68-9E36-7FFCC03AD6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Lapas1!$A$2:$A$10</c:f>
              <c:strCache>
                <c:ptCount val="9"/>
                <c:pt idx="0">
                  <c:v>1a</c:v>
                </c:pt>
                <c:pt idx="1">
                  <c:v>1b</c:v>
                </c:pt>
                <c:pt idx="2">
                  <c:v>2a</c:v>
                </c:pt>
                <c:pt idx="3">
                  <c:v>2b</c:v>
                </c:pt>
                <c:pt idx="4">
                  <c:v>3a</c:v>
                </c:pt>
                <c:pt idx="5">
                  <c:v>3b</c:v>
                </c:pt>
                <c:pt idx="6">
                  <c:v>3c</c:v>
                </c:pt>
                <c:pt idx="7">
                  <c:v>4a</c:v>
                </c:pt>
                <c:pt idx="8">
                  <c:v>4b</c:v>
                </c:pt>
              </c:strCache>
            </c:strRef>
          </c:cat>
          <c:val>
            <c:numRef>
              <c:f>Lapas1!$D$2:$D$10</c:f>
              <c:numCache>
                <c:formatCode>General</c:formatCode>
                <c:ptCount val="9"/>
                <c:pt idx="0">
                  <c:v>9</c:v>
                </c:pt>
                <c:pt idx="1">
                  <c:v>6</c:v>
                </c:pt>
                <c:pt idx="2">
                  <c:v>9</c:v>
                </c:pt>
                <c:pt idx="3">
                  <c:v>9</c:v>
                </c:pt>
                <c:pt idx="4">
                  <c:v>12</c:v>
                </c:pt>
                <c:pt idx="5">
                  <c:v>10</c:v>
                </c:pt>
                <c:pt idx="6">
                  <c:v>11</c:v>
                </c:pt>
                <c:pt idx="7">
                  <c:v>18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462-4B79-83C9-F92CBCE7F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875840"/>
        <c:axId val="45261376"/>
      </c:barChart>
      <c:catAx>
        <c:axId val="219875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45261376"/>
        <c:crosses val="autoZero"/>
        <c:auto val="1"/>
        <c:lblAlgn val="ctr"/>
        <c:lblOffset val="100"/>
        <c:noMultiLvlLbl val="0"/>
      </c:catAx>
      <c:valAx>
        <c:axId val="4526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9875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Pagal mokinių skaičių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Mokinių skaičius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CB52-4AB6-ACC2-AC22CC27FBD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CB52-4AB6-ACC2-AC22CC27FBD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CB52-4AB6-ACC2-AC22CC27FBD2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CB52-4AB6-ACC2-AC22CC27FB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Aukštesnysis</c:v>
                </c:pt>
                <c:pt idx="1">
                  <c:v>Pagrindinis</c:v>
                </c:pt>
                <c:pt idx="2">
                  <c:v>Patenkinamas</c:v>
                </c:pt>
                <c:pt idx="3">
                  <c:v>Nepatenkinamas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35</c:v>
                </c:pt>
                <c:pt idx="1">
                  <c:v>74</c:v>
                </c:pt>
                <c:pt idx="2">
                  <c:v>91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52-4AB6-ACC2-AC22CC27F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Pagal</a:t>
            </a:r>
            <a:r>
              <a:rPr lang="lt-LT" baseline="0" dirty="0">
                <a:latin typeface="Times New Roman" pitchFamily="18" charset="0"/>
                <a:cs typeface="Times New Roman" pitchFamily="18" charset="0"/>
              </a:rPr>
              <a:t> procentą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Mokinių skaičius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669A-4ABB-89AD-7F9B0A045BA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669A-4ABB-89AD-7F9B0A045BA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669A-4ABB-89AD-7F9B0A045BA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669A-4ABB-89AD-7F9B0A045BA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69A-4ABB-89AD-7F9B0A045BA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69A-4ABB-89AD-7F9B0A045BA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45,5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69A-4ABB-89AD-7F9B0A045BA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69A-4ABB-89AD-7F9B0A045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Aukštesnysis</c:v>
                </c:pt>
                <c:pt idx="1">
                  <c:v>Pagrindinis</c:v>
                </c:pt>
                <c:pt idx="2">
                  <c:v>Patenkinamas</c:v>
                </c:pt>
                <c:pt idx="3">
                  <c:v>Nepatenkinamas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17.5</c:v>
                </c:pt>
                <c:pt idx="1">
                  <c:v>37</c:v>
                </c:pt>
                <c:pt idx="2">
                  <c:v>45.5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9A-4ABB-89AD-7F9B0A045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lygis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1a</c:v>
                </c:pt>
                <c:pt idx="1">
                  <c:v>1b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3E-448D-8663-F2F6EB20A64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lygis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1a</c:v>
                </c:pt>
                <c:pt idx="1">
                  <c:v>1b</c:v>
                </c:pt>
              </c:strCache>
            </c:strRef>
          </c:cat>
          <c:val>
            <c:numRef>
              <c:f>Lapas1!$C$2:$C$3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3E-448D-8663-F2F6EB20A64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lygis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1a</c:v>
                </c:pt>
                <c:pt idx="1">
                  <c:v>1b</c:v>
                </c:pt>
              </c:strCache>
            </c:strRef>
          </c:cat>
          <c:val>
            <c:numRef>
              <c:f>Lapas1!$D$2:$D$3</c:f>
              <c:numCache>
                <c:formatCode>General</c:formatCode>
                <c:ptCount val="2"/>
                <c:pt idx="0">
                  <c:v>9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3E-448D-8663-F2F6EB20A645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Nepatenkinamas lygis</c:v>
                </c:pt>
              </c:strCache>
            </c:strRef>
          </c:tx>
          <c:invertIfNegative val="0"/>
          <c:cat>
            <c:strRef>
              <c:f>Lapas1!$A$2:$A$3</c:f>
              <c:strCache>
                <c:ptCount val="2"/>
                <c:pt idx="0">
                  <c:v>1a</c:v>
                </c:pt>
                <c:pt idx="1">
                  <c:v>1b</c:v>
                </c:pt>
              </c:strCache>
            </c:strRef>
          </c:cat>
          <c:val>
            <c:numRef>
              <c:f>Lapas1!$E$2:$E$3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3E-448D-8663-F2F6EB20A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99872"/>
        <c:axId val="176782080"/>
      </c:barChart>
      <c:catAx>
        <c:axId val="45199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76782080"/>
        <c:crosses val="autoZero"/>
        <c:auto val="1"/>
        <c:lblAlgn val="ctr"/>
        <c:lblOffset val="100"/>
        <c:noMultiLvlLbl val="0"/>
      </c:catAx>
      <c:valAx>
        <c:axId val="17678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998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360046325479388E-2"/>
          <c:y val="3.9249326607398251E-2"/>
          <c:w val="0.64198391103419206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lygis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1 klasės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33-47F4-8AD4-88565E284DC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lygis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1 klasės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33-47F4-8AD4-88565E284DC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lygis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1 klasės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33-47F4-8AD4-88565E284DC2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Nepatenkinamas lygis</c:v>
                </c:pt>
              </c:strCache>
            </c:strRef>
          </c:tx>
          <c:invertIfNegative val="0"/>
          <c:cat>
            <c:strRef>
              <c:f>Lapas1!$A$2</c:f>
              <c:strCache>
                <c:ptCount val="1"/>
                <c:pt idx="0">
                  <c:v>1 klasės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33-47F4-8AD4-88565E284D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25120"/>
        <c:axId val="163686656"/>
      </c:barChart>
      <c:catAx>
        <c:axId val="45125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63686656"/>
        <c:crosses val="autoZero"/>
        <c:auto val="1"/>
        <c:lblAlgn val="ctr"/>
        <c:lblOffset val="100"/>
        <c:noMultiLvlLbl val="0"/>
      </c:catAx>
      <c:valAx>
        <c:axId val="16368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251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Praleistos pamokos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1a</c:v>
                </c:pt>
                <c:pt idx="1">
                  <c:v>1b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2324</c:v>
                </c:pt>
                <c:pt idx="1">
                  <c:v>1932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4-446E-8A5E-6D87367C7C70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Praleistos dėl ligos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1a</c:v>
                </c:pt>
                <c:pt idx="1">
                  <c:v>1b</c:v>
                </c:pt>
              </c:strCache>
            </c:strRef>
          </c:cat>
          <c:val>
            <c:numRef>
              <c:f>Lapas1!$C$2:$C$3</c:f>
              <c:numCache>
                <c:formatCode>General</c:formatCode>
                <c:ptCount val="2"/>
                <c:pt idx="0">
                  <c:v>2288</c:v>
                </c:pt>
                <c:pt idx="1">
                  <c:v>1837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C4-446E-8A5E-6D87367C7C70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Praleistos dėl kitų priežasčių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1a</c:v>
                </c:pt>
                <c:pt idx="1">
                  <c:v>1b</c:v>
                </c:pt>
              </c:strCache>
            </c:strRef>
          </c:cat>
          <c:val>
            <c:numRef>
              <c:f>Lapas1!$D$2:$D$3</c:f>
              <c:numCache>
                <c:formatCode>General</c:formatCode>
                <c:ptCount val="2"/>
                <c:pt idx="0">
                  <c:v>36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C4-446E-8A5E-6D87367C7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524992"/>
        <c:axId val="178286528"/>
      </c:barChart>
      <c:catAx>
        <c:axId val="13352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78286528"/>
        <c:crosses val="autoZero"/>
        <c:auto val="1"/>
        <c:lblAlgn val="ctr"/>
        <c:lblOffset val="100"/>
        <c:noMultiLvlLbl val="0"/>
      </c:catAx>
      <c:valAx>
        <c:axId val="17828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5249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Praleistų pamokų skaičius vienam mokiniui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1a</c:v>
                </c:pt>
                <c:pt idx="1">
                  <c:v>1b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96.8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E-4F9C-BD7D-B14BB084F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523456"/>
        <c:axId val="133451712"/>
      </c:barChart>
      <c:catAx>
        <c:axId val="13352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3451712"/>
        <c:crosses val="autoZero"/>
        <c:auto val="1"/>
        <c:lblAlgn val="ctr"/>
        <c:lblOffset val="100"/>
        <c:noMultiLvlLbl val="0"/>
      </c:catAx>
      <c:valAx>
        <c:axId val="13345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523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4E0A-4550-8CA6-C87634F8C5A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4E0A-4550-8CA6-C87634F8C5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2a</c:v>
                </c:pt>
                <c:pt idx="1">
                  <c:v>2b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0A-4550-8CA6-C87634F8C5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23072"/>
        <c:axId val="176779200"/>
      </c:barChart>
      <c:catAx>
        <c:axId val="45123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76779200"/>
        <c:crosses val="autoZero"/>
        <c:auto val="1"/>
        <c:lblAlgn val="ctr"/>
        <c:lblOffset val="100"/>
        <c:noMultiLvlLbl val="0"/>
      </c:catAx>
      <c:valAx>
        <c:axId val="176779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23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lygis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2a</c:v>
                </c:pt>
                <c:pt idx="1">
                  <c:v>2b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3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3E-448D-8663-F2F6EB20A64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lygis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2a</c:v>
                </c:pt>
                <c:pt idx="1">
                  <c:v>2b</c:v>
                </c:pt>
              </c:strCache>
            </c:strRef>
          </c:cat>
          <c:val>
            <c:numRef>
              <c:f>Lapas1!$C$2:$C$3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3E-448D-8663-F2F6EB20A64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lygis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2a</c:v>
                </c:pt>
                <c:pt idx="1">
                  <c:v>2b</c:v>
                </c:pt>
              </c:strCache>
            </c:strRef>
          </c:cat>
          <c:val>
            <c:numRef>
              <c:f>Lapas1!$D$2:$D$3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3E-448D-8663-F2F6EB20A645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Nepatenkinamas lygis</c:v>
                </c:pt>
              </c:strCache>
            </c:strRef>
          </c:tx>
          <c:invertIfNegative val="0"/>
          <c:cat>
            <c:strRef>
              <c:f>Lapas1!$A$2:$A$3</c:f>
              <c:strCache>
                <c:ptCount val="2"/>
                <c:pt idx="0">
                  <c:v>2a</c:v>
                </c:pt>
                <c:pt idx="1">
                  <c:v>2b</c:v>
                </c:pt>
              </c:strCache>
            </c:strRef>
          </c:cat>
          <c:val>
            <c:numRef>
              <c:f>Lapas1!$E$2:$E$3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3E-448D-8663-F2F6EB20A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99872"/>
        <c:axId val="176782080"/>
      </c:barChart>
      <c:catAx>
        <c:axId val="45199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76782080"/>
        <c:crosses val="autoZero"/>
        <c:auto val="1"/>
        <c:lblAlgn val="ctr"/>
        <c:lblOffset val="100"/>
        <c:noMultiLvlLbl val="0"/>
      </c:catAx>
      <c:valAx>
        <c:axId val="17678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998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360046325479388E-2"/>
          <c:y val="3.9249326607398251E-2"/>
          <c:w val="0.64198391103419206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lygis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2 klasės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33-47F4-8AD4-88565E284DC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lygis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2 klasės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33-47F4-8AD4-88565E284DC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lygis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2 klasės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33-47F4-8AD4-88565E284DC2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Nepatenkinamas lygis</c:v>
                </c:pt>
              </c:strCache>
            </c:strRef>
          </c:tx>
          <c:invertIfNegative val="0"/>
          <c:cat>
            <c:strRef>
              <c:f>Lapas1!$A$2</c:f>
              <c:strCache>
                <c:ptCount val="1"/>
                <c:pt idx="0">
                  <c:v>2 klasės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33-47F4-8AD4-88565E284D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25120"/>
        <c:axId val="163686656"/>
      </c:barChart>
      <c:catAx>
        <c:axId val="45125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63686656"/>
        <c:crosses val="autoZero"/>
        <c:auto val="1"/>
        <c:lblAlgn val="ctr"/>
        <c:lblOffset val="100"/>
        <c:noMultiLvlLbl val="0"/>
      </c:catAx>
      <c:valAx>
        <c:axId val="16368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251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A610-A22E-4BAF-A003-970BDDDA0EF9}" type="datetimeFigureOut">
              <a:rPr lang="lt-LT" smtClean="0"/>
              <a:t>2022-06-16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07CCE-6623-438F-B48C-7C7665544FA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4395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338E8-AF2B-4C7A-8B50-01B267C9AED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CFF51-4F00-4232-A2EA-5F160A94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88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CFF51-4F00-4232-A2EA-5F160A9421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4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6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4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4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6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7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5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5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9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7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E32C-CB17-4E0E-80DA-C9B57F19BFE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5BB0-0EFD-4072-B59B-0240F287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7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68952" cy="792088"/>
          </a:xfrm>
        </p:spPr>
        <p:txBody>
          <a:bodyPr>
            <a:noAutofit/>
          </a:bodyPr>
          <a:lstStyle/>
          <a:p>
            <a:r>
              <a:rPr lang="lt-LT" sz="4800" dirty="0">
                <a:latin typeface="Times New Roman" pitchFamily="18" charset="0"/>
                <a:cs typeface="Times New Roman" pitchFamily="18" charset="0"/>
              </a:rPr>
              <a:t>Raseinių r. Ariogalos gimnazija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628800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t-LT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t-LT" sz="4800" dirty="0">
                <a:latin typeface="Times New Roman" pitchFamily="18" charset="0"/>
                <a:cs typeface="Times New Roman" pitchFamily="18" charset="0"/>
              </a:rPr>
              <a:t>Pažangumas ir lankomumas </a:t>
            </a:r>
          </a:p>
          <a:p>
            <a:pPr algn="ctr"/>
            <a:r>
              <a:rPr lang="lt-LT" sz="4800" dirty="0">
                <a:latin typeface="Times New Roman" pitchFamily="18" charset="0"/>
                <a:cs typeface="Times New Roman" pitchFamily="18" charset="0"/>
              </a:rPr>
              <a:t>2021-2022 m. m. </a:t>
            </a:r>
            <a:r>
              <a:rPr lang="lt-LT" sz="4800" dirty="0" smtClean="0">
                <a:latin typeface="Times New Roman" pitchFamily="18" charset="0"/>
                <a:cs typeface="Times New Roman" pitchFamily="18" charset="0"/>
              </a:rPr>
              <a:t>METINIS</a:t>
            </a:r>
            <a:endParaRPr lang="lt-LT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t-LT" sz="4800" dirty="0">
                <a:latin typeface="Times New Roman" pitchFamily="18" charset="0"/>
                <a:cs typeface="Times New Roman" pitchFamily="18" charset="0"/>
              </a:rPr>
              <a:t>1-4 klasės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551723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Aldona Norkienė, </a:t>
            </a:r>
          </a:p>
          <a:p>
            <a:pPr algn="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Direktoriaus pavaduotoja ugdymui</a:t>
            </a:r>
          </a:p>
        </p:txBody>
      </p:sp>
    </p:spTree>
    <p:extLst>
      <p:ext uri="{BB962C8B-B14F-4D97-AF65-F5344CB8AC3E}">
        <p14:creationId xmlns:p14="http://schemas.microsoft.com/office/powerpoint/2010/main" val="999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1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3473865"/>
              </p:ext>
            </p:extLst>
          </p:nvPr>
        </p:nvGraphicFramePr>
        <p:xfrm>
          <a:off x="457200" y="1600200"/>
          <a:ext cx="8507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8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92088"/>
          </a:xfrm>
        </p:spPr>
        <p:txBody>
          <a:bodyPr>
            <a:noAutofit/>
          </a:bodyPr>
          <a:lstStyle/>
          <a:p>
            <a:r>
              <a:rPr lang="lt-LT" sz="4800" dirty="0">
                <a:latin typeface="Times New Roman" pitchFamily="18" charset="0"/>
                <a:cs typeface="Times New Roman" pitchFamily="18" charset="0"/>
              </a:rPr>
              <a:t>2 KLASĖS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424936" cy="4389120"/>
          </a:xfrm>
        </p:spPr>
        <p:txBody>
          <a:bodyPr>
            <a:normAutofit/>
          </a:bodyPr>
          <a:lstStyle/>
          <a:p>
            <a:endParaRPr lang="lt-LT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2 a Rita Urbonienė – 23 mokiniai</a:t>
            </a:r>
          </a:p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2 b Lina </a:t>
            </a:r>
            <a:r>
              <a:rPr lang="lt-LT" sz="4000" dirty="0" err="1">
                <a:latin typeface="Times New Roman" pitchFamily="18" charset="0"/>
                <a:cs typeface="Times New Roman" pitchFamily="18" charset="0"/>
              </a:rPr>
              <a:t>Razmantienė</a:t>
            </a: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 – 23 mokiniai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2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PAŽANGUMAS (%)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8460436"/>
              </p:ext>
            </p:extLst>
          </p:nvPr>
        </p:nvGraphicFramePr>
        <p:xfrm>
          <a:off x="468313" y="1412875"/>
          <a:ext cx="7945437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Autofit/>
          </a:bodyPr>
          <a:lstStyle/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2 KLASĖS </a:t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PAŽANGUMAS PAGAL LYGIUS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1133000"/>
              </p:ext>
            </p:extLst>
          </p:nvPr>
        </p:nvGraphicFramePr>
        <p:xfrm>
          <a:off x="457200" y="1600200"/>
          <a:ext cx="8579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05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2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PAŽANGUMAS PAGAL LYGIUS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7199982"/>
              </p:ext>
            </p:extLst>
          </p:nvPr>
        </p:nvGraphicFramePr>
        <p:xfrm>
          <a:off x="457200" y="1600200"/>
          <a:ext cx="8579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69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2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MOKOSI PUIKIAI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9963243"/>
              </p:ext>
            </p:extLst>
          </p:nvPr>
        </p:nvGraphicFramePr>
        <p:xfrm>
          <a:off x="107503" y="1772816"/>
          <a:ext cx="9036497" cy="2804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2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1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392"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Klasė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Vardas, pavardė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Klasė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Vardas, pavardė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2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Gabija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Babinskaitė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2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Austėja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Masteikaitė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2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Augustė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Bartkutė</a:t>
                      </a: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2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Emilija Pratkevičiūtė</a:t>
                      </a:r>
                      <a:endParaRPr lang="lt-LT" sz="20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2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Rokas Žukauskas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baseline="0" dirty="0">
                          <a:latin typeface="Times New Roman" pitchFamily="18" charset="0"/>
                          <a:cs typeface="Times New Roman" pitchFamily="18" charset="0"/>
                        </a:rPr>
                        <a:t>2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Sabašinskaitė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2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Armandas</a:t>
                      </a: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Stumbra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lt-LT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Gabrielė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Urniežiūtė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lt-LT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Augustė </a:t>
                      </a:r>
                      <a:r>
                        <a:rPr lang="lt-LT" sz="2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Kiekšaitė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51216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PAŽANGUMO POKYTIS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2020-2022 M.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 2 KLASĖS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METINIS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1630543"/>
              </p:ext>
            </p:extLst>
          </p:nvPr>
        </p:nvGraphicFramePr>
        <p:xfrm>
          <a:off x="35496" y="3212976"/>
          <a:ext cx="8928995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Mokslo metai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Aukštesnysis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Pagrindinis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Patenkinamas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5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Nepatenkinamas</a:t>
                      </a:r>
                      <a:endParaRPr lang="en-US" sz="17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8536017"/>
                  </a:ext>
                </a:extLst>
              </a:tr>
            </a:tbl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2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7294129"/>
              </p:ext>
            </p:extLst>
          </p:nvPr>
        </p:nvGraphicFramePr>
        <p:xfrm>
          <a:off x="468313" y="1412875"/>
          <a:ext cx="7945437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2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15064274"/>
              </p:ext>
            </p:extLst>
          </p:nvPr>
        </p:nvGraphicFramePr>
        <p:xfrm>
          <a:off x="457200" y="1600200"/>
          <a:ext cx="8507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27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92088"/>
          </a:xfrm>
        </p:spPr>
        <p:txBody>
          <a:bodyPr>
            <a:noAutofit/>
          </a:bodyPr>
          <a:lstStyle/>
          <a:p>
            <a:r>
              <a:rPr lang="lt-LT" sz="4800" dirty="0">
                <a:latin typeface="Times New Roman" pitchFamily="18" charset="0"/>
                <a:cs typeface="Times New Roman" pitchFamily="18" charset="0"/>
              </a:rPr>
              <a:t>3 KLASĖS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424936" cy="4389120"/>
          </a:xfrm>
        </p:spPr>
        <p:txBody>
          <a:bodyPr>
            <a:normAutofit/>
          </a:bodyPr>
          <a:lstStyle/>
          <a:p>
            <a:endParaRPr lang="lt-LT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3 a Aldona </a:t>
            </a:r>
            <a:r>
              <a:rPr lang="lt-LT" sz="3600" dirty="0" err="1">
                <a:latin typeface="Times New Roman" pitchFamily="18" charset="0"/>
                <a:cs typeface="Times New Roman" pitchFamily="18" charset="0"/>
              </a:rPr>
              <a:t>Zajančkauskienė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 – 21 mokinys</a:t>
            </a:r>
          </a:p>
          <a:p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3 b Daiva </a:t>
            </a:r>
            <a:r>
              <a:rPr lang="lt-LT" sz="3600" dirty="0" err="1">
                <a:latin typeface="Times New Roman" pitchFamily="18" charset="0"/>
                <a:cs typeface="Times New Roman" pitchFamily="18" charset="0"/>
              </a:rPr>
              <a:t>Eizintienė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 – 21 mokinys</a:t>
            </a:r>
          </a:p>
          <a:p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3 c Laima Bytautienė – 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mokinių</a:t>
            </a:r>
          </a:p>
          <a:p>
            <a:pPr marL="0" indent="0">
              <a:buNone/>
            </a:pP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92088"/>
          </a:xfrm>
        </p:spPr>
        <p:txBody>
          <a:bodyPr>
            <a:noAutofit/>
          </a:bodyPr>
          <a:lstStyle/>
          <a:p>
            <a:r>
              <a:rPr lang="lt-LT" sz="4800" dirty="0">
                <a:latin typeface="Times New Roman" pitchFamily="18" charset="0"/>
                <a:cs typeface="Times New Roman" pitchFamily="18" charset="0"/>
              </a:rPr>
              <a:t>MOKINIŲ SKAIČIUS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6088147"/>
              </p:ext>
            </p:extLst>
          </p:nvPr>
        </p:nvGraphicFramePr>
        <p:xfrm>
          <a:off x="468313" y="1412875"/>
          <a:ext cx="7945437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9208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3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PAŽANGUMAS (%)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8740388"/>
              </p:ext>
            </p:extLst>
          </p:nvPr>
        </p:nvGraphicFramePr>
        <p:xfrm>
          <a:off x="468313" y="1412875"/>
          <a:ext cx="7945437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7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Autofit/>
          </a:bodyPr>
          <a:lstStyle/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3 KLASĖS </a:t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PAŽANGUMAS PAGAL LYGIUS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82174"/>
              </p:ext>
            </p:extLst>
          </p:nvPr>
        </p:nvGraphicFramePr>
        <p:xfrm>
          <a:off x="467544" y="1628800"/>
          <a:ext cx="8579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528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3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PAŽANGUMAS PAGAL LYGIUS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0107183"/>
              </p:ext>
            </p:extLst>
          </p:nvPr>
        </p:nvGraphicFramePr>
        <p:xfrm>
          <a:off x="457200" y="1600200"/>
          <a:ext cx="8579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7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3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MOKOSI PUIKIAI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414284"/>
              </p:ext>
            </p:extLst>
          </p:nvPr>
        </p:nvGraphicFramePr>
        <p:xfrm>
          <a:off x="107504" y="1556792"/>
          <a:ext cx="8856984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Klasė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Vardas, pavardė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Adrija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Giedraitytė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Nojus</a:t>
                      </a: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Kačiulis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 a 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Viltė Kazlauskaitė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lt-LT" sz="2000" i="1" baseline="0" dirty="0"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Stanionė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Augustė Butkutė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Luknė</a:t>
                      </a: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Krištopaitytė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7845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Domas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Medėkša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08339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Emilija Šimkutė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309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lt-LT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Julius Juozaitis</a:t>
                      </a:r>
                      <a:endParaRPr lang="lt-LT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 c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Benas Krasauskas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51216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PAŽANGUMO POKYTIS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2019-2022 M.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 3 KLASĖS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METINIS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80477320"/>
              </p:ext>
            </p:extLst>
          </p:nvPr>
        </p:nvGraphicFramePr>
        <p:xfrm>
          <a:off x="35496" y="3212976"/>
          <a:ext cx="8928995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Mokslo metai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Aukštesnysis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Pagrindinis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Patenkinamas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5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Nepatenkinamas</a:t>
                      </a:r>
                      <a:endParaRPr lang="en-US" sz="17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8536017"/>
                  </a:ext>
                </a:extLst>
              </a:tr>
            </a:tbl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3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7300582"/>
              </p:ext>
            </p:extLst>
          </p:nvPr>
        </p:nvGraphicFramePr>
        <p:xfrm>
          <a:off x="468313" y="1412875"/>
          <a:ext cx="7945437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3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2956372"/>
              </p:ext>
            </p:extLst>
          </p:nvPr>
        </p:nvGraphicFramePr>
        <p:xfrm>
          <a:off x="457200" y="1600200"/>
          <a:ext cx="8507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60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3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 PUIKIAI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9380931"/>
              </p:ext>
            </p:extLst>
          </p:nvPr>
        </p:nvGraphicFramePr>
        <p:xfrm>
          <a:off x="53752" y="2235748"/>
          <a:ext cx="8964488" cy="83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7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Klasė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Vardas, pavardė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3 b 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Paulina </a:t>
                      </a:r>
                      <a:r>
                        <a:rPr lang="lt-LT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Sturytė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92088"/>
          </a:xfrm>
        </p:spPr>
        <p:txBody>
          <a:bodyPr>
            <a:noAutofit/>
          </a:bodyPr>
          <a:lstStyle/>
          <a:p>
            <a:r>
              <a:rPr lang="lt-LT" sz="4800" dirty="0">
                <a:latin typeface="Times New Roman" pitchFamily="18" charset="0"/>
                <a:cs typeface="Times New Roman" pitchFamily="18" charset="0"/>
              </a:rPr>
              <a:t>4 KLASĖS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424936" cy="4389120"/>
          </a:xfrm>
        </p:spPr>
        <p:txBody>
          <a:bodyPr>
            <a:normAutofit/>
          </a:bodyPr>
          <a:lstStyle/>
          <a:p>
            <a:endParaRPr lang="lt-LT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4 a Auksė Jankūnienė – 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mokiniai</a:t>
            </a:r>
          </a:p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4 b Gražina </a:t>
            </a:r>
            <a:r>
              <a:rPr lang="lt-LT" sz="4000" dirty="0" err="1">
                <a:latin typeface="Times New Roman" pitchFamily="18" charset="0"/>
                <a:cs typeface="Times New Roman" pitchFamily="18" charset="0"/>
              </a:rPr>
              <a:t>Seredienė</a:t>
            </a: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 – 22 mokiniai</a:t>
            </a: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82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79208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4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PAŽANGUMAS (%)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2424432"/>
              </p:ext>
            </p:extLst>
          </p:nvPr>
        </p:nvGraphicFramePr>
        <p:xfrm>
          <a:off x="468313" y="1412875"/>
          <a:ext cx="7945437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92480" cy="1584176"/>
          </a:xfrm>
        </p:spPr>
        <p:txBody>
          <a:bodyPr>
            <a:noAutofit/>
          </a:bodyPr>
          <a:lstStyle/>
          <a:p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Mokinių skaičiaus pokytis 2013-2022 m. </a:t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1-4 klasės METINIS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301616"/>
              </p:ext>
            </p:extLst>
          </p:nvPr>
        </p:nvGraphicFramePr>
        <p:xfrm>
          <a:off x="107504" y="1472405"/>
          <a:ext cx="8928989" cy="5385595"/>
        </p:xfrm>
        <a:graphic>
          <a:graphicData uri="http://schemas.openxmlformats.org/drawingml/2006/table">
            <a:tbl>
              <a:tblPr firstRow="1" bandRow="1"/>
              <a:tblGrid>
                <a:gridCol w="18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1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0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3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Mokslo metai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Mok. sk. </a:t>
                      </a:r>
                      <a:endParaRPr lang="lt-LT" sz="2000" kern="1200" dirty="0" smtClean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kern="12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lt-LT" sz="200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m. pradžioje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Išvyko 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Atvyko 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kern="12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Mok. sk. </a:t>
                      </a:r>
                      <a:r>
                        <a:rPr lang="lt-LT" sz="2000" kern="1200" dirty="0" err="1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lt-LT" sz="2000" kern="12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2000" kern="1200" baseline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kern="1200" baseline="0" dirty="0" err="1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lt-LT" sz="2000" kern="1200" baseline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pabaigoje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2013-2014</a:t>
                      </a:r>
                      <a:endParaRPr lang="lt-LT" sz="2400" b="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2014-2015</a:t>
                      </a:r>
                      <a:endParaRPr lang="lt-LT" sz="2400" b="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2015-2016</a:t>
                      </a:r>
                      <a:endParaRPr lang="lt-LT" sz="2400" b="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2016-2017</a:t>
                      </a:r>
                      <a:endParaRPr lang="lt-LT" sz="2400" b="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2017-2018</a:t>
                      </a:r>
                      <a:endParaRPr lang="lt-LT" sz="2400" b="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2018-2019</a:t>
                      </a:r>
                      <a:endParaRPr lang="lt-LT" sz="2400" b="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lt-LT" sz="24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276"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en-US" sz="24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  <a:endParaRPr lang="en-US" sz="24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en-US" sz="24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276"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en-US" sz="24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en-US" sz="24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en-US" sz="24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0925"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en-US" sz="2400" b="1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en-US" sz="2400" b="1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2400" b="1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31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5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Autofit/>
          </a:bodyPr>
          <a:lstStyle/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4 KLASĖS </a:t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PAŽANGUMAS PAGAL LYGIUS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4107468"/>
              </p:ext>
            </p:extLst>
          </p:nvPr>
        </p:nvGraphicFramePr>
        <p:xfrm>
          <a:off x="457200" y="1600200"/>
          <a:ext cx="8579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89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4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PAŽANGUMAS PAGAL LYGIUS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7342198"/>
              </p:ext>
            </p:extLst>
          </p:nvPr>
        </p:nvGraphicFramePr>
        <p:xfrm>
          <a:off x="457200" y="1600200"/>
          <a:ext cx="8579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86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4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MOKOSI PUIKIAI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3977687"/>
              </p:ext>
            </p:extLst>
          </p:nvPr>
        </p:nvGraphicFramePr>
        <p:xfrm>
          <a:off x="107503" y="2564904"/>
          <a:ext cx="9036497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2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1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Klasė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Vardas, pavardė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Klasė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Vardas, pavardė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4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Urtė </a:t>
                      </a:r>
                      <a:r>
                        <a:rPr lang="lt-LT" sz="2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Bičkutė</a:t>
                      </a:r>
                      <a:endParaRPr lang="lt-LT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4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Lukrecija Banytė</a:t>
                      </a: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Evaldas Meškauskas</a:t>
                      </a: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4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Vesta Gailiūtė</a:t>
                      </a: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275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4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Rugilė Barčaitė</a:t>
                      </a: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4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Pijus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Buividas</a:t>
                      </a:r>
                      <a:endParaRPr lang="lt-LT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51216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PAŽANGUMO POKYTIS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2018-2022 M.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 4 KLASĖS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METINIS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4698801"/>
              </p:ext>
            </p:extLst>
          </p:nvPr>
        </p:nvGraphicFramePr>
        <p:xfrm>
          <a:off x="35496" y="3212976"/>
          <a:ext cx="8928995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Mokslo metai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Aukštesnysis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Pagrindinis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Patenkinamas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5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Nepatenkinamas</a:t>
                      </a:r>
                      <a:endParaRPr lang="en-US" sz="17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33693710"/>
                  </a:ext>
                </a:extLst>
              </a:tr>
            </a:tbl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4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5623987"/>
              </p:ext>
            </p:extLst>
          </p:nvPr>
        </p:nvGraphicFramePr>
        <p:xfrm>
          <a:off x="468313" y="1412875"/>
          <a:ext cx="7945437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4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213744"/>
              </p:ext>
            </p:extLst>
          </p:nvPr>
        </p:nvGraphicFramePr>
        <p:xfrm>
          <a:off x="457200" y="1600200"/>
          <a:ext cx="8507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993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1-4 KLASĖS </a:t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0895914"/>
              </p:ext>
            </p:extLst>
          </p:nvPr>
        </p:nvGraphicFramePr>
        <p:xfrm>
          <a:off x="1" y="1412875"/>
          <a:ext cx="9144000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9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1-4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3148062"/>
              </p:ext>
            </p:extLst>
          </p:nvPr>
        </p:nvGraphicFramePr>
        <p:xfrm>
          <a:off x="1" y="1412875"/>
          <a:ext cx="9144000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1-4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7423914"/>
              </p:ext>
            </p:extLst>
          </p:nvPr>
        </p:nvGraphicFramePr>
        <p:xfrm>
          <a:off x="1" y="1412875"/>
          <a:ext cx="9144000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Autofit/>
          </a:bodyPr>
          <a:lstStyle/>
          <a:p>
            <a:r>
              <a:rPr lang="lt-LT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1-4 KLASĖS </a:t>
            </a:r>
            <a:br>
              <a:rPr lang="lt-LT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sz="4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7946080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lt-LT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Iš viso praleista pamokų – </a:t>
            </a:r>
            <a:r>
              <a:rPr lang="lt-LT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16035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Iš jų:</a:t>
            </a:r>
          </a:p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 dėl ligos </a:t>
            </a:r>
            <a:r>
              <a:rPr lang="lt-LT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15657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Dėl kitų priežasčių – </a:t>
            </a:r>
            <a:r>
              <a:rPr lang="lt-LT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378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Vienam mokiniui tenka – </a:t>
            </a:r>
            <a:r>
              <a:rPr lang="lt-LT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80,2. </a:t>
            </a:r>
            <a:endParaRPr lang="lt-LT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92088"/>
          </a:xfrm>
        </p:spPr>
        <p:txBody>
          <a:bodyPr>
            <a:noAutofit/>
          </a:bodyPr>
          <a:lstStyle/>
          <a:p>
            <a:r>
              <a:rPr lang="lt-LT" sz="4800" dirty="0">
                <a:latin typeface="Times New Roman" pitchFamily="18" charset="0"/>
                <a:cs typeface="Times New Roman" pitchFamily="18" charset="0"/>
              </a:rPr>
              <a:t>1 KLASĖS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424936" cy="4389120"/>
          </a:xfrm>
        </p:spPr>
        <p:txBody>
          <a:bodyPr>
            <a:normAutofit/>
          </a:bodyPr>
          <a:lstStyle/>
          <a:p>
            <a:endParaRPr lang="lt-LT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1 a Daiva </a:t>
            </a:r>
            <a:r>
              <a:rPr lang="lt-LT" sz="4000" dirty="0" err="1">
                <a:latin typeface="Times New Roman" pitchFamily="18" charset="0"/>
                <a:cs typeface="Times New Roman" pitchFamily="18" charset="0"/>
              </a:rPr>
              <a:t>Stankienė</a:t>
            </a: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 – 24 mokiniai</a:t>
            </a:r>
          </a:p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1 b Rita </a:t>
            </a:r>
            <a:r>
              <a:rPr lang="lt-LT" sz="4000" dirty="0" err="1">
                <a:latin typeface="Times New Roman" pitchFamily="18" charset="0"/>
                <a:cs typeface="Times New Roman" pitchFamily="18" charset="0"/>
              </a:rPr>
              <a:t>Krištopaitienė</a:t>
            </a: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 – 23 mokiniai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>
            <a:noAutofit/>
          </a:bodyPr>
          <a:lstStyle/>
          <a:p>
            <a:r>
              <a:rPr lang="lt-LT" sz="4000" cap="all" dirty="0">
                <a:ln w="9000" cmpd="sng">
                  <a:solidFill>
                    <a:srgbClr val="009F00">
                      <a:lumMod val="50000"/>
                    </a:srgbClr>
                  </a:solidFill>
                  <a:prstDash val="solid"/>
                </a:ln>
                <a:solidFill>
                  <a:srgbClr val="003300"/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lankomumo pokytis</a:t>
            </a:r>
            <a:br>
              <a:rPr lang="lt-LT" sz="4000" cap="all" dirty="0">
                <a:ln w="9000" cmpd="sng">
                  <a:solidFill>
                    <a:srgbClr val="009F00">
                      <a:lumMod val="50000"/>
                    </a:srgbClr>
                  </a:solidFill>
                  <a:prstDash val="solid"/>
                </a:ln>
                <a:solidFill>
                  <a:srgbClr val="003300"/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lt-LT" sz="4000" cap="all" dirty="0">
                <a:ln w="9000" cmpd="sng">
                  <a:solidFill>
                    <a:srgbClr val="009F00">
                      <a:lumMod val="50000"/>
                    </a:srgbClr>
                  </a:solidFill>
                  <a:prstDash val="solid"/>
                </a:ln>
                <a:solidFill>
                  <a:srgbClr val="003300"/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1-4 klasės metinis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298035"/>
              </p:ext>
            </p:extLst>
          </p:nvPr>
        </p:nvGraphicFramePr>
        <p:xfrm>
          <a:off x="27456" y="1268760"/>
          <a:ext cx="8964489" cy="5194473"/>
        </p:xfrm>
        <a:graphic>
          <a:graphicData uri="http://schemas.openxmlformats.org/drawingml/2006/table">
            <a:tbl>
              <a:tblPr firstRow="1" bandRow="1"/>
              <a:tblGrid>
                <a:gridCol w="1517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6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0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70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Mokslo metai </a:t>
                      </a:r>
                      <a:endParaRPr lang="lt-LT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16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Praleistos</a:t>
                      </a:r>
                      <a:r>
                        <a:rPr lang="lt-LT" sz="16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pamokos</a:t>
                      </a:r>
                      <a:endParaRPr lang="lt-LT" sz="16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16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Praleistos</a:t>
                      </a:r>
                      <a:r>
                        <a:rPr lang="lt-LT" sz="16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pamokos dėl ligos</a:t>
                      </a:r>
                      <a:endParaRPr lang="lt-LT" sz="16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16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Vidutiniškai</a:t>
                      </a:r>
                      <a:r>
                        <a:rPr lang="lt-LT" sz="16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praleistų pamokų skaičius vienam mokiniui</a:t>
                      </a:r>
                      <a:endParaRPr lang="lt-LT" sz="16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16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Neteisintos</a:t>
                      </a:r>
                      <a:r>
                        <a:rPr lang="lt-LT" sz="16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pamokos</a:t>
                      </a:r>
                      <a:endParaRPr lang="lt-LT" sz="16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2013-2014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10025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6444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53,32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2014-2015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8954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6312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50,87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2015-2016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9334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6636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53,95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2016-2017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7855</a:t>
                      </a:r>
                      <a:endParaRPr lang="en-US" sz="20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5457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48,78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2017-2018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6495</a:t>
                      </a:r>
                      <a:endParaRPr lang="en-US" sz="20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4575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43,88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2018-2019</a:t>
                      </a:r>
                      <a:endParaRPr lang="lt-LT" sz="20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6898</a:t>
                      </a:r>
                      <a:endParaRPr lang="en-US" sz="20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4915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44,5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3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en-US" sz="20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6510</a:t>
                      </a:r>
                      <a:endParaRPr lang="en-US" sz="20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6240</a:t>
                      </a:r>
                      <a:endParaRPr lang="en-US" sz="20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33,2</a:t>
                      </a:r>
                      <a:endParaRPr lang="en-US" sz="20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en-US" sz="20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2068</a:t>
                      </a:r>
                      <a:endParaRPr lang="en-US" sz="20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1895</a:t>
                      </a:r>
                      <a:endParaRPr lang="en-US" sz="20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  <a:endParaRPr lang="en-US" sz="20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lt-LT" sz="20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b="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9755"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en-US" sz="2000" b="1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16035</a:t>
                      </a:r>
                      <a:endParaRPr lang="en-US" sz="2000" b="1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15657</a:t>
                      </a:r>
                      <a:endParaRPr lang="en-US" sz="2000" b="1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80,2</a:t>
                      </a:r>
                      <a:endParaRPr lang="en-US" sz="2000" b="1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b="1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91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73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1-4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PAŽANGUMAS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403504"/>
              </p:ext>
            </p:extLst>
          </p:nvPr>
        </p:nvGraphicFramePr>
        <p:xfrm>
          <a:off x="468313" y="1412875"/>
          <a:ext cx="7945437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1-4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PAŽANGUMAS PAGAL LYGIUS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412605"/>
              </p:ext>
            </p:extLst>
          </p:nvPr>
        </p:nvGraphicFramePr>
        <p:xfrm>
          <a:off x="1" y="1412875"/>
          <a:ext cx="9144000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MOKYMOSI REZULTATAI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1-4 KLASĖS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urinio vietos rezervavimo ženklas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1474941"/>
              </p:ext>
            </p:extLst>
          </p:nvPr>
        </p:nvGraphicFramePr>
        <p:xfrm>
          <a:off x="179512" y="1412874"/>
          <a:ext cx="8856983" cy="4752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MOKYMOSI REZULTATAI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1-4 KLASĖS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urinio vietos rezervavimo ženklas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5102612"/>
              </p:ext>
            </p:extLst>
          </p:nvPr>
        </p:nvGraphicFramePr>
        <p:xfrm>
          <a:off x="179512" y="1412874"/>
          <a:ext cx="8856983" cy="4752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5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6768" y="-99392"/>
            <a:ext cx="8820472" cy="1116720"/>
          </a:xfrm>
        </p:spPr>
        <p:txBody>
          <a:bodyPr>
            <a:normAutofit/>
          </a:bodyPr>
          <a:lstStyle/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PAŽANGUMO POKYTIS 2017-2021 M. </a:t>
            </a:r>
            <a:br>
              <a:rPr lang="lt-L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1-4 KLASĖS METINIS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640577"/>
              </p:ext>
            </p:extLst>
          </p:nvPr>
        </p:nvGraphicFramePr>
        <p:xfrm>
          <a:off x="16768" y="1340768"/>
          <a:ext cx="9163796" cy="4522031"/>
        </p:xfrm>
        <a:graphic>
          <a:graphicData uri="http://schemas.openxmlformats.org/drawingml/2006/table">
            <a:tbl>
              <a:tblPr firstRow="1" bandRow="1"/>
              <a:tblGrid>
                <a:gridCol w="154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9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2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4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Mokslo metai</a:t>
                      </a:r>
                      <a:endParaRPr lang="lt-LT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solidFill>
                            <a:srgbClr val="08080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Mokinių</a:t>
                      </a:r>
                      <a:r>
                        <a:rPr lang="lt-LT" sz="1600" baseline="0" dirty="0" smtClean="0">
                          <a:solidFill>
                            <a:srgbClr val="08080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skaičius</a:t>
                      </a:r>
                      <a:endParaRPr lang="lt-LT" sz="1600" dirty="0">
                        <a:solidFill>
                          <a:srgbClr val="080808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Aukšt</a:t>
                      </a:r>
                      <a:r>
                        <a:rPr kumimoji="0" lang="lt-L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lt-L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err="1" smtClean="0">
                          <a:solidFill>
                            <a:srgbClr val="08080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Pagr</a:t>
                      </a:r>
                      <a:r>
                        <a:rPr lang="lt-LT" sz="1600" dirty="0" smtClean="0">
                          <a:solidFill>
                            <a:srgbClr val="08080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lt-LT" sz="1600" dirty="0">
                        <a:solidFill>
                          <a:srgbClr val="080808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err="1" smtClean="0">
                          <a:solidFill>
                            <a:srgbClr val="08080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Patenk</a:t>
                      </a:r>
                      <a:r>
                        <a:rPr lang="lt-LT" sz="1600" dirty="0" smtClean="0">
                          <a:solidFill>
                            <a:srgbClr val="08080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lt-LT" sz="1600" dirty="0">
                        <a:solidFill>
                          <a:srgbClr val="080808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err="1" smtClean="0">
                          <a:solidFill>
                            <a:srgbClr val="08080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Nepatenk</a:t>
                      </a:r>
                      <a:r>
                        <a:rPr lang="lt-LT" sz="1600" dirty="0" smtClean="0">
                          <a:solidFill>
                            <a:srgbClr val="08080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lt-LT" sz="1600" dirty="0">
                        <a:solidFill>
                          <a:srgbClr val="080808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257" marR="18625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9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2013-2014</a:t>
                      </a:r>
                      <a:endParaRPr lang="lt-LT" sz="19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(18,1 %)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(45,2 %)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(35,7 %)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9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2014-2015</a:t>
                      </a:r>
                      <a:endParaRPr lang="lt-LT" sz="19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en-US" sz="19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(14,8%) 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(44,9 %)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(40,3 %) 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(0 %)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9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2015-2016</a:t>
                      </a:r>
                      <a:endParaRPr lang="lt-LT" sz="19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  <a:endParaRPr lang="en-US" sz="19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(16,1 %)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(44 %) 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(36,5 %) 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(3,4 %)</a:t>
                      </a:r>
                      <a:endParaRPr kumimoji="0" lang="en-US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9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2016-2017</a:t>
                      </a:r>
                      <a:endParaRPr lang="lt-LT" sz="19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en-US" sz="19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r>
                        <a:rPr lang="lt-LT" sz="19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(15,6 %)</a:t>
                      </a:r>
                      <a:endParaRPr lang="en-US" sz="19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(41 %)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(40,3 %)</a:t>
                      </a:r>
                      <a:endParaRPr kumimoji="0" lang="en-US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(3,1 %)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9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2017-2018</a:t>
                      </a:r>
                      <a:endParaRPr lang="lt-LT" sz="19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en-US" sz="19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9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lt-LT" sz="190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(11,5 %)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(37,1 %)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(47,3 %)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(4,1 %)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90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2018-2019</a:t>
                      </a:r>
                      <a:endParaRPr lang="lt-LT" sz="19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en-US" sz="1900" dirty="0">
                        <a:solidFill>
                          <a:srgbClr val="08080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(16,8 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(39,4 %)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(41,3 %)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(2,5 %)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9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2019-2020</a:t>
                      </a: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lt-LT" sz="1900" b="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(19 %)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9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lt-LT" sz="1900" b="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(34,5 %)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r>
                        <a:rPr lang="lt-LT" sz="1900" b="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lt-LT" sz="1900" b="0" baseline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(1,5 %)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900" b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2020-2021</a:t>
                      </a: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b="0" dirty="0" smtClean="0">
                          <a:solidFill>
                            <a:srgbClr val="08080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(15 %)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(40 %)</a:t>
                      </a:r>
                      <a:endParaRPr kumimoji="0" lang="lt-LT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 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(44 %)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lt-L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(1 %)</a:t>
                      </a:r>
                      <a:endParaRPr kumimoji="0" 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1809">
                <a:tc>
                  <a:txBody>
                    <a:bodyPr/>
                    <a:lstStyle/>
                    <a:p>
                      <a:pPr algn="ctr"/>
                      <a:r>
                        <a:rPr lang="lt-LT" sz="1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en-US" sz="1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1391" marR="171391" marT="42117" marB="42117"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</a:t>
                      </a:r>
                      <a:r>
                        <a:rPr kumimoji="0" lang="lt-LT" sz="1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(17,5 %)</a:t>
                      </a:r>
                      <a:endParaRPr kumimoji="0" lang="en-US" sz="1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</a:t>
                      </a:r>
                      <a:r>
                        <a:rPr kumimoji="0" lang="lt-LT" sz="1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(37 %)</a:t>
                      </a:r>
                      <a:endParaRPr kumimoji="0" lang="en-US" sz="1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 </a:t>
                      </a:r>
                      <a:r>
                        <a:rPr kumimoji="0" lang="lt-LT" sz="1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(45,5 %)</a:t>
                      </a:r>
                      <a:endParaRPr kumimoji="0" lang="en-US" sz="1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en-US" sz="1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6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1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PAŽANGUMAS (%)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468313" y="1412875"/>
          <a:ext cx="7945437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Autofit/>
          </a:bodyPr>
          <a:lstStyle/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1 KLASĖS </a:t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PAŽANGUMAS PAGAL LYGIUS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4443641"/>
              </p:ext>
            </p:extLst>
          </p:nvPr>
        </p:nvGraphicFramePr>
        <p:xfrm>
          <a:off x="457200" y="1600200"/>
          <a:ext cx="8579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43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1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PAŽANGUMAS PAGAL LYGIUS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323165"/>
              </p:ext>
            </p:extLst>
          </p:nvPr>
        </p:nvGraphicFramePr>
        <p:xfrm>
          <a:off x="457200" y="1600200"/>
          <a:ext cx="8579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01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1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MOKOSI PUIKIAI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1786902"/>
              </p:ext>
            </p:extLst>
          </p:nvPr>
        </p:nvGraphicFramePr>
        <p:xfrm>
          <a:off x="107503" y="1772816"/>
          <a:ext cx="9036497" cy="2804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2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1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392"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Klasė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Vardas, pavardė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Klasė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Vardas, pavardė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1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Emilis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Alūzas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1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Barbora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Aniščenko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1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Dovilė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Jucytė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1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Urtė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Barzdaitytė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1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Elena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Katauskaitė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lt-LT" sz="2000" i="1" baseline="0" dirty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Akvilė Burneikaitė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1 a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Austėja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Turauskytė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1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Vilius Markevičius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>
                          <a:latin typeface="Times New Roman" pitchFamily="18" charset="0"/>
                          <a:cs typeface="Times New Roman" pitchFamily="18" charset="0"/>
                        </a:rPr>
                        <a:t>1 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Donatas </a:t>
                      </a:r>
                      <a:r>
                        <a:rPr lang="lt-LT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Saročka</a:t>
                      </a:r>
                      <a:endParaRPr lang="lt-LT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309">
                <a:tc>
                  <a:txBody>
                    <a:bodyPr/>
                    <a:lstStyle/>
                    <a:p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b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Lėja </a:t>
                      </a:r>
                      <a:r>
                        <a:rPr lang="lt-LT" sz="2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Šukaitytė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1 KLASĖS 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LANKOMUMAS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4297612"/>
              </p:ext>
            </p:extLst>
          </p:nvPr>
        </p:nvGraphicFramePr>
        <p:xfrm>
          <a:off x="468313" y="1412875"/>
          <a:ext cx="7945437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logo ag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648768"/>
            <a:ext cx="2016224" cy="12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2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Pustonia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785</Words>
  <Application>Microsoft Office PowerPoint</Application>
  <PresentationFormat>Demonstracija ekrane (4:3)</PresentationFormat>
  <Paragraphs>418</Paragraphs>
  <Slides>45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45</vt:i4>
      </vt:variant>
    </vt:vector>
  </HeadingPairs>
  <TitlesOfParts>
    <vt:vector size="49" baseType="lpstr">
      <vt:lpstr>Arial</vt:lpstr>
      <vt:lpstr>Calibri</vt:lpstr>
      <vt:lpstr>Times New Roman</vt:lpstr>
      <vt:lpstr>Office tema</vt:lpstr>
      <vt:lpstr>Raseinių r. Ariogalos gimnazija</vt:lpstr>
      <vt:lpstr>MOKINIŲ SKAIČIUS</vt:lpstr>
      <vt:lpstr>Mokinių skaičiaus pokytis 2013-2022 m.  1-4 klasės METINIS</vt:lpstr>
      <vt:lpstr>1 KLASĖS</vt:lpstr>
      <vt:lpstr>1 KLASĖS  PAŽANGUMAS (%)</vt:lpstr>
      <vt:lpstr>1 KLASĖS  PAŽANGUMAS PAGAL LYGIUS</vt:lpstr>
      <vt:lpstr>1 KLASĖS  PAŽANGUMAS PAGAL LYGIUS</vt:lpstr>
      <vt:lpstr>1 KLASĖS  MOKOSI PUIKIAI</vt:lpstr>
      <vt:lpstr>1 KLASĖS  LANKOMUMAS</vt:lpstr>
      <vt:lpstr>1 KLASĖS  LANKOMUMAS</vt:lpstr>
      <vt:lpstr>2 KLASĖS</vt:lpstr>
      <vt:lpstr>2 KLASĖS  PAŽANGUMAS (%)</vt:lpstr>
      <vt:lpstr>2 KLASĖS  PAŽANGUMAS PAGAL LYGIUS</vt:lpstr>
      <vt:lpstr>2 KLASĖS  PAŽANGUMAS PAGAL LYGIUS</vt:lpstr>
      <vt:lpstr>2 KLASĖS  MOKOSI PUIKIAI</vt:lpstr>
      <vt:lpstr>PAŽANGUMO POKYTIS  2020-2022 M.  2 KLASĖS METINIS</vt:lpstr>
      <vt:lpstr>2 KLASĖS  LANKOMUMAS</vt:lpstr>
      <vt:lpstr>2 KLASĖS  LANKOMUMAS</vt:lpstr>
      <vt:lpstr>3 KLASĖS</vt:lpstr>
      <vt:lpstr>3 KLASĖS  PAŽANGUMAS (%)</vt:lpstr>
      <vt:lpstr>3 KLASĖS  PAŽANGUMAS PAGAL LYGIUS</vt:lpstr>
      <vt:lpstr>3 KLASĖS  PAŽANGUMAS PAGAL LYGIUS</vt:lpstr>
      <vt:lpstr>3 KLASĖS  MOKOSI PUIKIAI</vt:lpstr>
      <vt:lpstr>PAŽANGUMO POKYTIS  2019-2022 M.  3 KLASĖS METINIS</vt:lpstr>
      <vt:lpstr>3 KLASĖS  LANKOMUMAS</vt:lpstr>
      <vt:lpstr>3 KLASĖS  LANKOMUMAS</vt:lpstr>
      <vt:lpstr>3 KLASĖS  LANKO PUIKIAI</vt:lpstr>
      <vt:lpstr>4 KLASĖS</vt:lpstr>
      <vt:lpstr>4 KLASĖS  PAŽANGUMAS (%)</vt:lpstr>
      <vt:lpstr>4 KLASĖS  PAŽANGUMAS PAGAL LYGIUS</vt:lpstr>
      <vt:lpstr>4 KLASĖS  PAŽANGUMAS PAGAL LYGIUS</vt:lpstr>
      <vt:lpstr>4 KLASĖS  MOKOSI PUIKIAI</vt:lpstr>
      <vt:lpstr>PAŽANGUMO POKYTIS  2018-2022 M.  4 KLASĖS METINIS</vt:lpstr>
      <vt:lpstr>4 KLASĖS  LANKOMUMAS</vt:lpstr>
      <vt:lpstr>4 KLASĖS  LANKOMUMAS</vt:lpstr>
      <vt:lpstr>1-4 KLASĖS  LANKOMUMAS</vt:lpstr>
      <vt:lpstr>1-4 KLASĖS  LANKOMUMAS</vt:lpstr>
      <vt:lpstr>1-4 KLASĖS  LANKOMUMAS</vt:lpstr>
      <vt:lpstr>1-4 KLASĖS  LANKOMUMAS</vt:lpstr>
      <vt:lpstr>lankomumo pokytis 1-4 klasės metinis</vt:lpstr>
      <vt:lpstr> 1-4 KLASĖS  PAŽANGUMAS </vt:lpstr>
      <vt:lpstr>1-4 KLASĖS  PAŽANGUMAS PAGAL LYGIUS</vt:lpstr>
      <vt:lpstr>MOKYMOSI REZULTATAI  1-4 KLASĖS </vt:lpstr>
      <vt:lpstr>MOKYMOSI REZULTATAI  1-4 KLASĖS </vt:lpstr>
      <vt:lpstr>PAŽANGUMO POKYTIS 2017-2021 M.  1-4 KLASĖS METINIS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Raseinių r. Ariogalos gimnazija</dc:title>
  <dc:creator>AG1</dc:creator>
  <cp:lastModifiedBy>AG</cp:lastModifiedBy>
  <cp:revision>63</cp:revision>
  <cp:lastPrinted>2022-06-16T07:09:09Z</cp:lastPrinted>
  <dcterms:created xsi:type="dcterms:W3CDTF">2021-02-14T05:53:49Z</dcterms:created>
  <dcterms:modified xsi:type="dcterms:W3CDTF">2022-06-16T08:46:13Z</dcterms:modified>
</cp:coreProperties>
</file>