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7"/>
  </p:notesMasterIdLst>
  <p:handoutMasterIdLst>
    <p:handoutMasterId r:id="rId48"/>
  </p:handoutMasterIdLst>
  <p:sldIdLst>
    <p:sldId id="258" r:id="rId2"/>
    <p:sldId id="259" r:id="rId3"/>
    <p:sldId id="318" r:id="rId4"/>
    <p:sldId id="306" r:id="rId5"/>
    <p:sldId id="307" r:id="rId6"/>
    <p:sldId id="308" r:id="rId7"/>
    <p:sldId id="309" r:id="rId8"/>
    <p:sldId id="310" r:id="rId9"/>
    <p:sldId id="311" r:id="rId10"/>
    <p:sldId id="312" r:id="rId11"/>
    <p:sldId id="261" r:id="rId12"/>
    <p:sldId id="262" r:id="rId13"/>
    <p:sldId id="265" r:id="rId14"/>
    <p:sldId id="272" r:id="rId15"/>
    <p:sldId id="263" r:id="rId16"/>
    <p:sldId id="314" r:id="rId17"/>
    <p:sldId id="264" r:id="rId18"/>
    <p:sldId id="273" r:id="rId19"/>
    <p:sldId id="274" r:id="rId20"/>
    <p:sldId id="275" r:id="rId21"/>
    <p:sldId id="276" r:id="rId22"/>
    <p:sldId id="277" r:id="rId23"/>
    <p:sldId id="278" r:id="rId24"/>
    <p:sldId id="266" r:id="rId25"/>
    <p:sldId id="279" r:id="rId26"/>
    <p:sldId id="280" r:id="rId27"/>
    <p:sldId id="302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319" r:id="rId37"/>
    <p:sldId id="297" r:id="rId38"/>
    <p:sldId id="298" r:id="rId39"/>
    <p:sldId id="305" r:id="rId40"/>
    <p:sldId id="320" r:id="rId41"/>
    <p:sldId id="268" r:id="rId42"/>
    <p:sldId id="317" r:id="rId43"/>
    <p:sldId id="269" r:id="rId44"/>
    <p:sldId id="299" r:id="rId45"/>
    <p:sldId id="321" r:id="rId46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CAED8EE-117A-6C69-1639-09B577C00EAA}" v="10" dt="2022-03-16T13:42:23.7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55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56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dona Norkienė" userId="S::aldona.norkiene@ariogalosgimnazija.lt::d4947931-5fe6-4837-a40a-38bad8cd0148" providerId="AD" clId="Web-{4CAED8EE-117A-6C69-1639-09B577C00EAA}"/>
    <pc:docChg chg="modSld">
      <pc:chgData name="Aldona Norkienė" userId="S::aldona.norkiene@ariogalosgimnazija.lt::d4947931-5fe6-4837-a40a-38bad8cd0148" providerId="AD" clId="Web-{4CAED8EE-117A-6C69-1639-09B577C00EAA}" dt="2022-03-16T13:42:19.808" v="7"/>
      <pc:docMkLst>
        <pc:docMk/>
      </pc:docMkLst>
      <pc:sldChg chg="modSp">
        <pc:chgData name="Aldona Norkienė" userId="S::aldona.norkiene@ariogalosgimnazija.lt::d4947931-5fe6-4837-a40a-38bad8cd0148" providerId="AD" clId="Web-{4CAED8EE-117A-6C69-1639-09B577C00EAA}" dt="2022-03-16T13:42:19.808" v="7"/>
        <pc:sldMkLst>
          <pc:docMk/>
          <pc:sldMk cId="158133508" sldId="301"/>
        </pc:sldMkLst>
        <pc:graphicFrameChg chg="mod modGraphic">
          <ac:chgData name="Aldona Norkienė" userId="S::aldona.norkiene@ariogalosgimnazija.lt::d4947931-5fe6-4837-a40a-38bad8cd0148" providerId="AD" clId="Web-{4CAED8EE-117A-6C69-1639-09B577C00EAA}" dt="2022-03-16T13:42:19.808" v="7"/>
          <ac:graphicFrameMkLst>
            <pc:docMk/>
            <pc:sldMk cId="158133508" sldId="301"/>
            <ac:graphicFrameMk id="5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19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20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21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22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23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24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25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26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27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darbalapis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Mokinių skaičius m. m. pradžioje-197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Lapas1!$A$2:$A$5</c:f>
              <c:strCache>
                <c:ptCount val="4"/>
                <c:pt idx="0">
                  <c:v>1 klasės</c:v>
                </c:pt>
                <c:pt idx="1">
                  <c:v>2 klasės</c:v>
                </c:pt>
                <c:pt idx="2">
                  <c:v>3 klasės</c:v>
                </c:pt>
                <c:pt idx="3">
                  <c:v>4 klasės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47</c:v>
                </c:pt>
                <c:pt idx="1">
                  <c:v>45</c:v>
                </c:pt>
                <c:pt idx="2">
                  <c:v>60</c:v>
                </c:pt>
                <c:pt idx="3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4D-470B-84E4-A8253FCFBF09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Mokinių skaičius II pusmečio pabaigoje-200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Lapas1!$A$2:$A$5</c:f>
              <c:strCache>
                <c:ptCount val="4"/>
                <c:pt idx="0">
                  <c:v>1 klasės</c:v>
                </c:pt>
                <c:pt idx="1">
                  <c:v>2 klasės</c:v>
                </c:pt>
                <c:pt idx="2">
                  <c:v>3 klasės</c:v>
                </c:pt>
                <c:pt idx="3">
                  <c:v>4 klasės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47</c:v>
                </c:pt>
                <c:pt idx="1">
                  <c:v>46</c:v>
                </c:pt>
                <c:pt idx="2">
                  <c:v>61</c:v>
                </c:pt>
                <c:pt idx="3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4D-470B-84E4-A8253FCFBF09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Stulpelis1</c:v>
                </c:pt>
              </c:strCache>
            </c:strRef>
          </c:tx>
          <c:invertIfNegative val="0"/>
          <c:cat>
            <c:strRef>
              <c:f>Lapas1!$A$2:$A$5</c:f>
              <c:strCache>
                <c:ptCount val="4"/>
                <c:pt idx="0">
                  <c:v>1 klasės</c:v>
                </c:pt>
                <c:pt idx="1">
                  <c:v>2 klasės</c:v>
                </c:pt>
                <c:pt idx="2">
                  <c:v>3 klasės</c:v>
                </c:pt>
                <c:pt idx="3">
                  <c:v>4 klasės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2-AA4D-470B-84E4-A8253FCFBF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1129856"/>
        <c:axId val="159470656"/>
      </c:barChart>
      <c:catAx>
        <c:axId val="1711298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59470656"/>
        <c:crosses val="autoZero"/>
        <c:auto val="1"/>
        <c:lblAlgn val="ctr"/>
        <c:lblOffset val="100"/>
        <c:noMultiLvlLbl val="0"/>
      </c:catAx>
      <c:valAx>
        <c:axId val="1594706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1129856"/>
        <c:crosses val="autoZero"/>
        <c:crossBetween val="between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67962177536616297"/>
          <c:y val="0.13118649813484098"/>
          <c:w val="0.3107878144399106"/>
          <c:h val="0.73762700373031809"/>
        </c:manualLayout>
      </c:layout>
      <c:overlay val="0"/>
      <c:txPr>
        <a:bodyPr/>
        <a:lstStyle/>
        <a:p>
          <a:pPr>
            <a:defRPr sz="2400"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Praleistos pamokos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2a</c:v>
                </c:pt>
                <c:pt idx="1">
                  <c:v>2b</c:v>
                </c:pt>
              </c:strCache>
            </c:strRef>
          </c:cat>
          <c:val>
            <c:numRef>
              <c:f>Lapas1!$B$2:$B$3</c:f>
              <c:numCache>
                <c:formatCode>General</c:formatCode>
                <c:ptCount val="2"/>
                <c:pt idx="0">
                  <c:v>1833</c:v>
                </c:pt>
                <c:pt idx="1">
                  <c:v>1810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C4-446E-8A5E-6D87367C7C70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Praleistos dėl ligos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2a</c:v>
                </c:pt>
                <c:pt idx="1">
                  <c:v>2b</c:v>
                </c:pt>
              </c:strCache>
            </c:strRef>
          </c:cat>
          <c:val>
            <c:numRef>
              <c:f>Lapas1!$C$2:$C$3</c:f>
              <c:numCache>
                <c:formatCode>General</c:formatCode>
                <c:ptCount val="2"/>
                <c:pt idx="0">
                  <c:v>1760</c:v>
                </c:pt>
                <c:pt idx="1">
                  <c:v>1785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C4-446E-8A5E-6D87367C7C70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Praleistos dėl kitų priežasčių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2a</c:v>
                </c:pt>
                <c:pt idx="1">
                  <c:v>2b</c:v>
                </c:pt>
              </c:strCache>
            </c:strRef>
          </c:cat>
          <c:val>
            <c:numRef>
              <c:f>Lapas1!$D$2:$D$3</c:f>
              <c:numCache>
                <c:formatCode>General</c:formatCode>
                <c:ptCount val="2"/>
                <c:pt idx="0">
                  <c:v>73</c:v>
                </c:pt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C4-446E-8A5E-6D87367C7C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24992"/>
        <c:axId val="178286528"/>
      </c:barChart>
      <c:catAx>
        <c:axId val="1335249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78286528"/>
        <c:crosses val="autoZero"/>
        <c:auto val="1"/>
        <c:lblAlgn val="ctr"/>
        <c:lblOffset val="100"/>
        <c:noMultiLvlLbl val="0"/>
      </c:catAx>
      <c:valAx>
        <c:axId val="1782865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352499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Praleistų pamokų skaičius vienam mokiniui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2a</c:v>
                </c:pt>
                <c:pt idx="1">
                  <c:v>2b</c:v>
                </c:pt>
              </c:strCache>
            </c:strRef>
          </c:cat>
          <c:val>
            <c:numRef>
              <c:f>Lapas1!$B$2:$B$3</c:f>
              <c:numCache>
                <c:formatCode>General</c:formatCode>
                <c:ptCount val="2"/>
                <c:pt idx="0">
                  <c:v>79.7</c:v>
                </c:pt>
                <c:pt idx="1">
                  <c:v>78.7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6E-4F9C-BD7D-B14BB084FE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23456"/>
        <c:axId val="133451712"/>
      </c:barChart>
      <c:catAx>
        <c:axId val="1335234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33451712"/>
        <c:crosses val="autoZero"/>
        <c:auto val="1"/>
        <c:lblAlgn val="ctr"/>
        <c:lblOffset val="100"/>
        <c:noMultiLvlLbl val="0"/>
      </c:catAx>
      <c:valAx>
        <c:axId val="1334517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352345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1 seka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1566-4C17-9997-9A3C64D1D65E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1566-4C17-9997-9A3C64D1D65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3a</c:v>
                </c:pt>
                <c:pt idx="1">
                  <c:v>3b</c:v>
                </c:pt>
                <c:pt idx="2">
                  <c:v>3c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566-4C17-9997-9A3C64D1D6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613568"/>
        <c:axId val="121515392"/>
      </c:barChart>
      <c:catAx>
        <c:axId val="1336135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21515392"/>
        <c:crosses val="autoZero"/>
        <c:auto val="1"/>
        <c:lblAlgn val="ctr"/>
        <c:lblOffset val="100"/>
        <c:noMultiLvlLbl val="0"/>
      </c:catAx>
      <c:valAx>
        <c:axId val="1215153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36135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Aukštesnysis lygis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3a</c:v>
                </c:pt>
                <c:pt idx="1">
                  <c:v>3b</c:v>
                </c:pt>
                <c:pt idx="2">
                  <c:v>3c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4</c:v>
                </c:pt>
                <c:pt idx="1">
                  <c:v>4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04-4451-84F3-5D0FBF41DEB2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Pagrindinis lygis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3a</c:v>
                </c:pt>
                <c:pt idx="1">
                  <c:v>3b</c:v>
                </c:pt>
                <c:pt idx="2">
                  <c:v>3c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5</c:v>
                </c:pt>
                <c:pt idx="1">
                  <c:v>7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04-4451-84F3-5D0FBF41DEB2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Patenkinamas lygis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3a</c:v>
                </c:pt>
                <c:pt idx="1">
                  <c:v>3b</c:v>
                </c:pt>
                <c:pt idx="2">
                  <c:v>3c</c:v>
                </c:pt>
              </c:strCache>
            </c:strRef>
          </c:cat>
          <c:val>
            <c:numRef>
              <c:f>Lapas1!$D$2:$D$4</c:f>
              <c:numCache>
                <c:formatCode>General</c:formatCode>
                <c:ptCount val="3"/>
                <c:pt idx="0">
                  <c:v>12</c:v>
                </c:pt>
                <c:pt idx="1">
                  <c:v>10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204-4451-84F3-5D0FBF41DEB2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Nepatenkinamas lygis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3a</c:v>
                </c:pt>
                <c:pt idx="1">
                  <c:v>3b</c:v>
                </c:pt>
                <c:pt idx="2">
                  <c:v>3c</c:v>
                </c:pt>
              </c:strCache>
            </c:strRef>
          </c:cat>
          <c:val>
            <c:numRef>
              <c:f>Lapas1!$E$2:$E$4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204-4451-84F3-5D0FBF41DE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1663488"/>
        <c:axId val="121518272"/>
      </c:barChart>
      <c:catAx>
        <c:axId val="1216634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21518272"/>
        <c:crosses val="autoZero"/>
        <c:auto val="1"/>
        <c:lblAlgn val="ctr"/>
        <c:lblOffset val="100"/>
        <c:noMultiLvlLbl val="0"/>
      </c:catAx>
      <c:valAx>
        <c:axId val="1215182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166348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Aukštesnysis lygis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</c:f>
              <c:strCache>
                <c:ptCount val="1"/>
                <c:pt idx="0">
                  <c:v>3 klasės</c:v>
                </c:pt>
              </c:strCache>
            </c:strRef>
          </c:cat>
          <c:val>
            <c:numRef>
              <c:f>Lapas1!$B$2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81-4B6D-86EA-7A14BF9AF95C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Pagrindinis lygis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</c:f>
              <c:strCache>
                <c:ptCount val="1"/>
                <c:pt idx="0">
                  <c:v>3 klasės</c:v>
                </c:pt>
              </c:strCache>
            </c:strRef>
          </c:cat>
          <c:val>
            <c:numRef>
              <c:f>Lapas1!$C$2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81-4B6D-86EA-7A14BF9AF95C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Patenkinamas lygis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</c:f>
              <c:strCache>
                <c:ptCount val="1"/>
                <c:pt idx="0">
                  <c:v>3 klasės</c:v>
                </c:pt>
              </c:strCache>
            </c:strRef>
          </c:cat>
          <c:val>
            <c:numRef>
              <c:f>Lapas1!$D$2</c:f>
              <c:numCache>
                <c:formatCode>General</c:formatCode>
                <c:ptCount val="1"/>
                <c:pt idx="0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81-4B6D-86EA-7A14BF9AF95C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Nepatenkinamas lygis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</c:f>
              <c:strCache>
                <c:ptCount val="1"/>
                <c:pt idx="0">
                  <c:v>3 klasės</c:v>
                </c:pt>
              </c:strCache>
            </c:strRef>
          </c:cat>
          <c:val>
            <c:numRef>
              <c:f>Lapas1!$E$2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081-4B6D-86EA-7A14BF9AF9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1664000"/>
        <c:axId val="133454592"/>
      </c:barChart>
      <c:catAx>
        <c:axId val="1216640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33454592"/>
        <c:crosses val="autoZero"/>
        <c:auto val="1"/>
        <c:lblAlgn val="ctr"/>
        <c:lblOffset val="100"/>
        <c:noMultiLvlLbl val="0"/>
      </c:catAx>
      <c:valAx>
        <c:axId val="1334545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166400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Praleistos pamokos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3a</c:v>
                </c:pt>
                <c:pt idx="1">
                  <c:v>3b</c:v>
                </c:pt>
                <c:pt idx="2">
                  <c:v>3c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1195</c:v>
                </c:pt>
                <c:pt idx="1">
                  <c:v>1683</c:v>
                </c:pt>
                <c:pt idx="2">
                  <c:v>1770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72-4A4D-8E53-D29DA1B4DE67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Praleistos dėl ligos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3.3566435678742408E-2"/>
                  <c:y val="1.59131989106578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1518486648374411E-2"/>
                      <c:h val="9.750450968893968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BF72-4A4D-8E53-D29DA1B4DE67}"/>
                </c:ext>
              </c:extLst>
            </c:dLbl>
            <c:dLbl>
              <c:idx val="1"/>
              <c:layout>
                <c:manualLayout>
                  <c:x val="2.7172828882791468E-2"/>
                  <c:y val="2.89330889284686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F72-4A4D-8E53-D29DA1B4DE67}"/>
                </c:ext>
              </c:extLst>
            </c:dLbl>
            <c:dLbl>
              <c:idx val="2"/>
              <c:layout>
                <c:manualLayout>
                  <c:x val="2.0779222086840535E-2"/>
                  <c:y val="-5.7866177856937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F72-4A4D-8E53-D29DA1B4DE6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3a</c:v>
                </c:pt>
                <c:pt idx="1">
                  <c:v>3b</c:v>
                </c:pt>
                <c:pt idx="2">
                  <c:v>3c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1174</c:v>
                </c:pt>
                <c:pt idx="1">
                  <c:v>1667</c:v>
                </c:pt>
                <c:pt idx="2">
                  <c:v>1709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72-4A4D-8E53-D29DA1B4DE67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Praleistos dėl kitų priežasčių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3a</c:v>
                </c:pt>
                <c:pt idx="1">
                  <c:v>3b</c:v>
                </c:pt>
                <c:pt idx="2">
                  <c:v>3c</c:v>
                </c:pt>
              </c:strCache>
            </c:strRef>
          </c:cat>
          <c:val>
            <c:numRef>
              <c:f>Lapas1!$D$2:$D$4</c:f>
              <c:numCache>
                <c:formatCode>General</c:formatCode>
                <c:ptCount val="3"/>
                <c:pt idx="0">
                  <c:v>21</c:v>
                </c:pt>
                <c:pt idx="1">
                  <c:v>16</c:v>
                </c:pt>
                <c:pt idx="2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72-4A4D-8E53-D29DA1B4DE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2930560"/>
        <c:axId val="133197760"/>
      </c:barChart>
      <c:catAx>
        <c:axId val="1329305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33197760"/>
        <c:crosses val="autoZero"/>
        <c:auto val="1"/>
        <c:lblAlgn val="ctr"/>
        <c:lblOffset val="100"/>
        <c:noMultiLvlLbl val="0"/>
      </c:catAx>
      <c:valAx>
        <c:axId val="1331977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293056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Praleistų pamokų skaičius vienam mokiniui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3a</c:v>
                </c:pt>
                <c:pt idx="1">
                  <c:v>3b</c:v>
                </c:pt>
                <c:pt idx="2">
                  <c:v>3c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56.9</c:v>
                </c:pt>
                <c:pt idx="1">
                  <c:v>80.099999999999994</c:v>
                </c:pt>
                <c:pt idx="2">
                  <c:v>93.2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44-46F4-838C-9AEF4065B1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2929536"/>
        <c:axId val="133200640"/>
      </c:barChart>
      <c:catAx>
        <c:axId val="1329295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33200640"/>
        <c:crosses val="autoZero"/>
        <c:auto val="1"/>
        <c:lblAlgn val="ctr"/>
        <c:lblOffset val="100"/>
        <c:noMultiLvlLbl val="0"/>
      </c:catAx>
      <c:valAx>
        <c:axId val="1332006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292953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1 seka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6E6C-4D2B-B8F8-5823EA0C9622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6E6C-4D2B-B8F8-5823EA0C962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4a</c:v>
                </c:pt>
                <c:pt idx="1">
                  <c:v>4b</c:v>
                </c:pt>
              </c:strCache>
            </c:strRef>
          </c:cat>
          <c:val>
            <c:numRef>
              <c:f>Lapas1!$B$2:$B$3</c:f>
              <c:numCache>
                <c:formatCode>General</c:formatCode>
                <c:ptCount val="2"/>
                <c:pt idx="0">
                  <c:v>100</c:v>
                </c:pt>
                <c:pt idx="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E6C-4D2B-B8F8-5823EA0C96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683200"/>
        <c:axId val="134369216"/>
      </c:barChart>
      <c:catAx>
        <c:axId val="1336832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34369216"/>
        <c:crosses val="autoZero"/>
        <c:auto val="1"/>
        <c:lblAlgn val="ctr"/>
        <c:lblOffset val="100"/>
        <c:noMultiLvlLbl val="0"/>
      </c:catAx>
      <c:valAx>
        <c:axId val="1343692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36832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6163125738988369E-2"/>
          <c:y val="3.9249326607398251E-2"/>
          <c:w val="0.64642483485824476"/>
          <c:h val="0.850955476215779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Aukštesnysis lygis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4a</c:v>
                </c:pt>
                <c:pt idx="1">
                  <c:v>4b</c:v>
                </c:pt>
              </c:strCache>
            </c:strRef>
          </c:cat>
          <c:val>
            <c:numRef>
              <c:f>Lapas1!$B$2:$B$3</c:f>
              <c:numCache>
                <c:formatCode>General</c:formatCode>
                <c:ptCount val="2"/>
                <c:pt idx="0">
                  <c:v>2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17-4CAB-9D1F-BFF96A5B31F6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Pagrindinis lygis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4a</c:v>
                </c:pt>
                <c:pt idx="1">
                  <c:v>4b</c:v>
                </c:pt>
              </c:strCache>
            </c:strRef>
          </c:cat>
          <c:val>
            <c:numRef>
              <c:f>Lapas1!$C$2:$C$3</c:f>
              <c:numCache>
                <c:formatCode>General</c:formatCode>
                <c:ptCount val="2"/>
                <c:pt idx="0">
                  <c:v>4</c:v>
                </c:pt>
                <c:pt idx="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17-4CAB-9D1F-BFF96A5B31F6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Patenkinamas lygis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4a</c:v>
                </c:pt>
                <c:pt idx="1">
                  <c:v>4b</c:v>
                </c:pt>
              </c:strCache>
            </c:strRef>
          </c:cat>
          <c:val>
            <c:numRef>
              <c:f>Lapas1!$D$2:$D$3</c:f>
              <c:numCache>
                <c:formatCode>General</c:formatCode>
                <c:ptCount val="2"/>
                <c:pt idx="0">
                  <c:v>18</c:v>
                </c:pt>
                <c:pt idx="1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17-4CAB-9D1F-BFF96A5B31F6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Nepatenkinamas lygis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4a</c:v>
                </c:pt>
                <c:pt idx="1">
                  <c:v>4b</c:v>
                </c:pt>
              </c:strCache>
            </c:strRef>
          </c:cat>
          <c:val>
            <c:numRef>
              <c:f>Lapas1!$E$3:$E$3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317-4CAB-9D1F-BFF96A5B31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4488576"/>
        <c:axId val="134372096"/>
      </c:barChart>
      <c:catAx>
        <c:axId val="1344885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34372096"/>
        <c:crosses val="autoZero"/>
        <c:auto val="1"/>
        <c:lblAlgn val="ctr"/>
        <c:lblOffset val="100"/>
        <c:noMultiLvlLbl val="0"/>
      </c:catAx>
      <c:valAx>
        <c:axId val="1343720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448857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1360046325479388E-2"/>
          <c:y val="3.9249326607398251E-2"/>
          <c:w val="0.64198391103419206"/>
          <c:h val="0.843173265004596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Aukštesnysis lygis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</c:f>
              <c:strCache>
                <c:ptCount val="1"/>
                <c:pt idx="0">
                  <c:v>4 klasės</c:v>
                </c:pt>
              </c:strCache>
            </c:strRef>
          </c:cat>
          <c:val>
            <c:numRef>
              <c:f>Lapas1!$B$2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97-43C6-AB75-DE7A828F993C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Pagrindinis lygis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</c:f>
              <c:strCache>
                <c:ptCount val="1"/>
                <c:pt idx="0">
                  <c:v>4 klasės</c:v>
                </c:pt>
              </c:strCache>
            </c:strRef>
          </c:cat>
          <c:val>
            <c:numRef>
              <c:f>Lapas1!$C$2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97-43C6-AB75-DE7A828F993C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Patenkinamas lygis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</c:f>
              <c:strCache>
                <c:ptCount val="1"/>
                <c:pt idx="0">
                  <c:v>4 klasės</c:v>
                </c:pt>
              </c:strCache>
            </c:strRef>
          </c:cat>
          <c:val>
            <c:numRef>
              <c:f>Lapas1!$D$2</c:f>
              <c:numCache>
                <c:formatCode>General</c:formatCode>
                <c:ptCount val="1"/>
                <c:pt idx="0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97-43C6-AB75-DE7A828F993C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Nepatenkinamas lygis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</c:f>
              <c:strCache>
                <c:ptCount val="1"/>
                <c:pt idx="0">
                  <c:v>4 klasės</c:v>
                </c:pt>
              </c:strCache>
            </c:strRef>
          </c:cat>
          <c:val>
            <c:numRef>
              <c:f>Lapas1!$E$2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A97-43C6-AB75-DE7A828F99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4489600"/>
        <c:axId val="178087616"/>
      </c:barChart>
      <c:catAx>
        <c:axId val="1344896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78087616"/>
        <c:crosses val="autoZero"/>
        <c:auto val="1"/>
        <c:lblAlgn val="ctr"/>
        <c:lblOffset val="100"/>
        <c:noMultiLvlLbl val="0"/>
      </c:catAx>
      <c:valAx>
        <c:axId val="1780876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448960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1 seka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4E0A-4550-8CA6-C87634F8C5A7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4E0A-4550-8CA6-C87634F8C5A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1a</c:v>
                </c:pt>
                <c:pt idx="1">
                  <c:v>1b</c:v>
                </c:pt>
              </c:strCache>
            </c:strRef>
          </c:cat>
          <c:val>
            <c:numRef>
              <c:f>Lapas1!$B$2:$B$3</c:f>
              <c:numCache>
                <c:formatCode>General</c:formatCode>
                <c:ptCount val="2"/>
                <c:pt idx="0">
                  <c:v>100</c:v>
                </c:pt>
                <c:pt idx="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E0A-4550-8CA6-C87634F8C5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123072"/>
        <c:axId val="176779200"/>
      </c:barChart>
      <c:catAx>
        <c:axId val="45123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76779200"/>
        <c:crosses val="autoZero"/>
        <c:auto val="1"/>
        <c:lblAlgn val="ctr"/>
        <c:lblOffset val="100"/>
        <c:noMultiLvlLbl val="0"/>
      </c:catAx>
      <c:valAx>
        <c:axId val="1767792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51230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Praleistos pamokos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4a</c:v>
                </c:pt>
                <c:pt idx="1">
                  <c:v>4b</c:v>
                </c:pt>
              </c:strCache>
            </c:strRef>
          </c:cat>
          <c:val>
            <c:numRef>
              <c:f>Lapas1!$B$2:$B$3</c:f>
              <c:numCache>
                <c:formatCode>General</c:formatCode>
                <c:ptCount val="2"/>
                <c:pt idx="0">
                  <c:v>2012</c:v>
                </c:pt>
                <c:pt idx="1">
                  <c:v>1476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E3-4216-BD9A-C100F751827C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Praleistos dėl ligos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4a</c:v>
                </c:pt>
                <c:pt idx="1">
                  <c:v>4b</c:v>
                </c:pt>
              </c:strCache>
            </c:strRef>
          </c:cat>
          <c:val>
            <c:numRef>
              <c:f>Lapas1!$C$2:$C$3</c:f>
              <c:numCache>
                <c:formatCode>General</c:formatCode>
                <c:ptCount val="2"/>
                <c:pt idx="0">
                  <c:v>1961</c:v>
                </c:pt>
                <c:pt idx="1">
                  <c:v>1476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E3-4216-BD9A-C100F751827C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Praleistos dėl kitų priežasčių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4a</c:v>
                </c:pt>
                <c:pt idx="1">
                  <c:v>4b</c:v>
                </c:pt>
              </c:strCache>
            </c:strRef>
          </c:cat>
          <c:val>
            <c:numRef>
              <c:f>Lapas1!$D$2:$D$3</c:f>
              <c:numCache>
                <c:formatCode>General</c:formatCode>
                <c:ptCount val="2"/>
                <c:pt idx="0">
                  <c:v>51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3E3-4216-BD9A-C100F75182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7997312"/>
        <c:axId val="178092800"/>
      </c:barChart>
      <c:catAx>
        <c:axId val="1779973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78092800"/>
        <c:crosses val="autoZero"/>
        <c:auto val="1"/>
        <c:lblAlgn val="ctr"/>
        <c:lblOffset val="100"/>
        <c:noMultiLvlLbl val="0"/>
      </c:catAx>
      <c:valAx>
        <c:axId val="1780928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799731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Praleistų pamokų skaičius vienam mokiniui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4a</c:v>
                </c:pt>
                <c:pt idx="1">
                  <c:v>4b</c:v>
                </c:pt>
              </c:strCache>
            </c:strRef>
          </c:cat>
          <c:val>
            <c:numRef>
              <c:f>Lapas1!$B$2:$B$3</c:f>
              <c:numCache>
                <c:formatCode>General</c:formatCode>
                <c:ptCount val="2"/>
                <c:pt idx="0">
                  <c:v>83.8</c:v>
                </c:pt>
                <c:pt idx="1">
                  <c:v>67.099999999999994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71-40CE-BECE-C1B48D6BF2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7995776"/>
        <c:axId val="219350720"/>
      </c:barChart>
      <c:catAx>
        <c:axId val="1779957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219350720"/>
        <c:crosses val="autoZero"/>
        <c:auto val="1"/>
        <c:lblAlgn val="ctr"/>
        <c:lblOffset val="100"/>
        <c:noMultiLvlLbl val="0"/>
      </c:catAx>
      <c:valAx>
        <c:axId val="2193507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7799577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Praleistos pamokos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-5.5555555555555558E-3"/>
                  <c:y val="-1.15732355713874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C60-4EA9-90CF-3290A010F475}"/>
                </c:ext>
              </c:extLst>
            </c:dLbl>
            <c:dLbl>
              <c:idx val="7"/>
              <c:layout>
                <c:manualLayout>
                  <c:x val="-6.944444444444546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026-461D-9483-329874BED9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Lapas1!$A$2:$A$10</c:f>
              <c:strCache>
                <c:ptCount val="9"/>
                <c:pt idx="0">
                  <c:v>1a</c:v>
                </c:pt>
                <c:pt idx="1">
                  <c:v>1b</c:v>
                </c:pt>
                <c:pt idx="2">
                  <c:v>2a</c:v>
                </c:pt>
                <c:pt idx="3">
                  <c:v>2b</c:v>
                </c:pt>
                <c:pt idx="4">
                  <c:v>3a</c:v>
                </c:pt>
                <c:pt idx="5">
                  <c:v>3b</c:v>
                </c:pt>
                <c:pt idx="6">
                  <c:v>3c</c:v>
                </c:pt>
                <c:pt idx="7">
                  <c:v>4a</c:v>
                </c:pt>
                <c:pt idx="8">
                  <c:v>4b</c:v>
                </c:pt>
              </c:strCache>
            </c:strRef>
          </c:cat>
          <c:val>
            <c:numRef>
              <c:f>Lapas1!$B$2:$B$10</c:f>
              <c:numCache>
                <c:formatCode>General</c:formatCode>
                <c:ptCount val="9"/>
                <c:pt idx="0">
                  <c:v>2324</c:v>
                </c:pt>
                <c:pt idx="1">
                  <c:v>1932</c:v>
                </c:pt>
                <c:pt idx="2">
                  <c:v>1833</c:v>
                </c:pt>
                <c:pt idx="3">
                  <c:v>1810</c:v>
                </c:pt>
                <c:pt idx="4">
                  <c:v>1195</c:v>
                </c:pt>
                <c:pt idx="5">
                  <c:v>1683</c:v>
                </c:pt>
                <c:pt idx="6">
                  <c:v>1770</c:v>
                </c:pt>
                <c:pt idx="7">
                  <c:v>2012</c:v>
                </c:pt>
                <c:pt idx="8">
                  <c:v>1476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60-4EA9-90CF-3290A010F475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Praleistos pamokos dėl ligos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9.722222222222222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2C60-4EA9-90CF-3290A010F475}"/>
                </c:ext>
              </c:extLst>
            </c:dLbl>
            <c:dLbl>
              <c:idx val="1"/>
              <c:layout>
                <c:manualLayout>
                  <c:x val="8.3333333333333072E-3"/>
                  <c:y val="-5.304338360716556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C60-4EA9-90CF-3290A010F475}"/>
                </c:ext>
              </c:extLst>
            </c:dLbl>
            <c:dLbl>
              <c:idx val="2"/>
              <c:layout>
                <c:manualLayout>
                  <c:x val="1.3888888888888914E-2"/>
                  <c:y val="2.02531622499281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C60-4EA9-90CF-3290A010F475}"/>
                </c:ext>
              </c:extLst>
            </c:dLbl>
            <c:dLbl>
              <c:idx val="3"/>
              <c:layout>
                <c:manualLayout>
                  <c:x val="1.2500000000000001E-2"/>
                  <c:y val="8.6799266785406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C60-4EA9-90CF-3290A010F475}"/>
                </c:ext>
              </c:extLst>
            </c:dLbl>
            <c:dLbl>
              <c:idx val="4"/>
              <c:layout>
                <c:manualLayout>
                  <c:x val="1.2500000000000001E-2"/>
                  <c:y val="-1.0608676721433114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C60-4EA9-90CF-3290A010F475}"/>
                </c:ext>
              </c:extLst>
            </c:dLbl>
            <c:dLbl>
              <c:idx val="5"/>
              <c:layout>
                <c:manualLayout>
                  <c:x val="9.722222222222222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C60-4EA9-90CF-3290A010F475}"/>
                </c:ext>
              </c:extLst>
            </c:dLbl>
            <c:dLbl>
              <c:idx val="6"/>
              <c:layout>
                <c:manualLayout>
                  <c:x val="1.3888888888888888E-2"/>
                  <c:y val="5.78661778569374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2C60-4EA9-90CF-3290A010F475}"/>
                </c:ext>
              </c:extLst>
            </c:dLbl>
            <c:dLbl>
              <c:idx val="7"/>
              <c:layout>
                <c:manualLayout>
                  <c:x val="8.333333333333333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026-461D-9483-329874BED9C4}"/>
                </c:ext>
              </c:extLst>
            </c:dLbl>
            <c:dLbl>
              <c:idx val="8"/>
              <c:layout>
                <c:manualLayout>
                  <c:x val="9.7222222222222224E-3"/>
                  <c:y val="-5.78661778569374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2C60-4EA9-90CF-3290A010F4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Lapas1!$A$2:$A$10</c:f>
              <c:strCache>
                <c:ptCount val="9"/>
                <c:pt idx="0">
                  <c:v>1a</c:v>
                </c:pt>
                <c:pt idx="1">
                  <c:v>1b</c:v>
                </c:pt>
                <c:pt idx="2">
                  <c:v>2a</c:v>
                </c:pt>
                <c:pt idx="3">
                  <c:v>2b</c:v>
                </c:pt>
                <c:pt idx="4">
                  <c:v>3a</c:v>
                </c:pt>
                <c:pt idx="5">
                  <c:v>3b</c:v>
                </c:pt>
                <c:pt idx="6">
                  <c:v>3c</c:v>
                </c:pt>
                <c:pt idx="7">
                  <c:v>4a</c:v>
                </c:pt>
                <c:pt idx="8">
                  <c:v>4b</c:v>
                </c:pt>
              </c:strCache>
            </c:strRef>
          </c:cat>
          <c:val>
            <c:numRef>
              <c:f>Lapas1!$C$2:$C$10</c:f>
              <c:numCache>
                <c:formatCode>General</c:formatCode>
                <c:ptCount val="9"/>
                <c:pt idx="0">
                  <c:v>2288</c:v>
                </c:pt>
                <c:pt idx="1">
                  <c:v>1837</c:v>
                </c:pt>
                <c:pt idx="2">
                  <c:v>1760</c:v>
                </c:pt>
                <c:pt idx="3">
                  <c:v>1785</c:v>
                </c:pt>
                <c:pt idx="4">
                  <c:v>1174</c:v>
                </c:pt>
                <c:pt idx="5">
                  <c:v>1667</c:v>
                </c:pt>
                <c:pt idx="6">
                  <c:v>1709</c:v>
                </c:pt>
                <c:pt idx="7">
                  <c:v>1961</c:v>
                </c:pt>
                <c:pt idx="8">
                  <c:v>1476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C60-4EA9-90CF-3290A010F475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Praleistos pamokos dėl kitų priežasčių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Lapas1!$A$2:$A$10</c:f>
              <c:strCache>
                <c:ptCount val="9"/>
                <c:pt idx="0">
                  <c:v>1a</c:v>
                </c:pt>
                <c:pt idx="1">
                  <c:v>1b</c:v>
                </c:pt>
                <c:pt idx="2">
                  <c:v>2a</c:v>
                </c:pt>
                <c:pt idx="3">
                  <c:v>2b</c:v>
                </c:pt>
                <c:pt idx="4">
                  <c:v>3a</c:v>
                </c:pt>
                <c:pt idx="5">
                  <c:v>3b</c:v>
                </c:pt>
                <c:pt idx="6">
                  <c:v>3c</c:v>
                </c:pt>
                <c:pt idx="7">
                  <c:v>4a</c:v>
                </c:pt>
                <c:pt idx="8">
                  <c:v>4b</c:v>
                </c:pt>
              </c:strCache>
            </c:strRef>
          </c:cat>
          <c:val>
            <c:numRef>
              <c:f>Lapas1!$D$2:$D$10</c:f>
              <c:numCache>
                <c:formatCode>General</c:formatCode>
                <c:ptCount val="9"/>
                <c:pt idx="0">
                  <c:v>36</c:v>
                </c:pt>
                <c:pt idx="1">
                  <c:v>95</c:v>
                </c:pt>
                <c:pt idx="2">
                  <c:v>73</c:v>
                </c:pt>
                <c:pt idx="3">
                  <c:v>25</c:v>
                </c:pt>
                <c:pt idx="4">
                  <c:v>21</c:v>
                </c:pt>
                <c:pt idx="5">
                  <c:v>16</c:v>
                </c:pt>
                <c:pt idx="6">
                  <c:v>61</c:v>
                </c:pt>
                <c:pt idx="7">
                  <c:v>51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2C60-4EA9-90CF-3290A010F4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1019520"/>
        <c:axId val="231364800"/>
      </c:barChart>
      <c:catAx>
        <c:axId val="2310195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231364800"/>
        <c:crosses val="autoZero"/>
        <c:auto val="1"/>
        <c:lblAlgn val="ctr"/>
        <c:lblOffset val="100"/>
        <c:noMultiLvlLbl val="0"/>
      </c:catAx>
      <c:valAx>
        <c:axId val="2313648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3101952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Praleistų pamokų skaičius vienam mokiniui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Lapas1!$A$2:$A$10</c:f>
              <c:strCache>
                <c:ptCount val="9"/>
                <c:pt idx="0">
                  <c:v>1a</c:v>
                </c:pt>
                <c:pt idx="1">
                  <c:v>1b</c:v>
                </c:pt>
                <c:pt idx="2">
                  <c:v>2a</c:v>
                </c:pt>
                <c:pt idx="3">
                  <c:v>2b</c:v>
                </c:pt>
                <c:pt idx="4">
                  <c:v>3a</c:v>
                </c:pt>
                <c:pt idx="5">
                  <c:v>3b</c:v>
                </c:pt>
                <c:pt idx="6">
                  <c:v>3c</c:v>
                </c:pt>
                <c:pt idx="7">
                  <c:v>4a</c:v>
                </c:pt>
                <c:pt idx="8">
                  <c:v>4b</c:v>
                </c:pt>
              </c:strCache>
            </c:strRef>
          </c:cat>
          <c:val>
            <c:numRef>
              <c:f>Lapas1!$B$2:$B$10</c:f>
              <c:numCache>
                <c:formatCode>General</c:formatCode>
                <c:ptCount val="9"/>
                <c:pt idx="0">
                  <c:v>96.8</c:v>
                </c:pt>
                <c:pt idx="1">
                  <c:v>84</c:v>
                </c:pt>
                <c:pt idx="2">
                  <c:v>79.7</c:v>
                </c:pt>
                <c:pt idx="3">
                  <c:v>78.7</c:v>
                </c:pt>
                <c:pt idx="4">
                  <c:v>56.9</c:v>
                </c:pt>
                <c:pt idx="5">
                  <c:v>80.099999999999994</c:v>
                </c:pt>
                <c:pt idx="6">
                  <c:v>93.2</c:v>
                </c:pt>
                <c:pt idx="7">
                  <c:v>83.8</c:v>
                </c:pt>
                <c:pt idx="8">
                  <c:v>67.099999999999994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B2-4F34-91AF-43612A6A5E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0269568"/>
        <c:axId val="45264256"/>
      </c:barChart>
      <c:catAx>
        <c:axId val="2202695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45264256"/>
        <c:crosses val="autoZero"/>
        <c:auto val="1"/>
        <c:lblAlgn val="ctr"/>
        <c:lblOffset val="100"/>
        <c:noMultiLvlLbl val="0"/>
      </c:catAx>
      <c:valAx>
        <c:axId val="452642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02695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lt-LT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5973534558180233E-2"/>
          <c:y val="4.9150027862336812E-2"/>
          <c:w val="0.57482272528433942"/>
          <c:h val="0.846319733870258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Praleistos pamokos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-9.7222222222222345E-3"/>
                  <c:y val="-5.78661778569374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B43-4587-B0B0-78C854C322A4}"/>
                </c:ext>
              </c:extLst>
            </c:dLbl>
            <c:dLbl>
              <c:idx val="2"/>
              <c:layout>
                <c:manualLayout>
                  <c:x val="-1.5277777777777727E-2"/>
                  <c:y val="2.02531622499281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B43-4587-B0B0-78C854C322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Lapas1!$A$2:$A$5</c:f>
              <c:strCache>
                <c:ptCount val="4"/>
                <c:pt idx="0">
                  <c:v>1 klasės</c:v>
                </c:pt>
                <c:pt idx="1">
                  <c:v>2 klasės</c:v>
                </c:pt>
                <c:pt idx="2">
                  <c:v>3 klasės</c:v>
                </c:pt>
                <c:pt idx="3">
                  <c:v>4 klasės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4256</c:v>
                </c:pt>
                <c:pt idx="1">
                  <c:v>3643</c:v>
                </c:pt>
                <c:pt idx="2">
                  <c:v>4648</c:v>
                </c:pt>
                <c:pt idx="3">
                  <c:v>3488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D5-4932-B864-238D9E345204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Praleistos pamokos dėl ligos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9.7222222222222224E-3"/>
                  <c:y val="-5.78661778569380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7D5-4932-B864-238D9E345204}"/>
                </c:ext>
              </c:extLst>
            </c:dLbl>
            <c:dLbl>
              <c:idx val="1"/>
              <c:layout>
                <c:manualLayout>
                  <c:x val="4.0277777777777725E-2"/>
                  <c:y val="8.6799266785406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7D5-4932-B864-238D9E345204}"/>
                </c:ext>
              </c:extLst>
            </c:dLbl>
            <c:dLbl>
              <c:idx val="2"/>
              <c:layout>
                <c:manualLayout>
                  <c:x val="8.3333333333332829E-3"/>
                  <c:y val="-5.304338360716556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7D5-4932-B864-238D9E345204}"/>
                </c:ext>
              </c:extLst>
            </c:dLbl>
            <c:dLbl>
              <c:idx val="3"/>
              <c:layout>
                <c:manualLayout>
                  <c:x val="2.7777777777777776E-2"/>
                  <c:y val="-2.89330889284687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7D5-4932-B864-238D9E3452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Lapas1!$A$2:$A$5</c:f>
              <c:strCache>
                <c:ptCount val="4"/>
                <c:pt idx="0">
                  <c:v>1 klasės</c:v>
                </c:pt>
                <c:pt idx="1">
                  <c:v>2 klasės</c:v>
                </c:pt>
                <c:pt idx="2">
                  <c:v>3 klasės</c:v>
                </c:pt>
                <c:pt idx="3">
                  <c:v>4 klasės</c:v>
                </c:pt>
              </c:strCache>
            </c:strRef>
          </c:cat>
          <c:val>
            <c:numRef>
              <c:f>Lapas1!$C$2:$C$5</c:f>
              <c:numCache>
                <c:formatCode>General</c:formatCode>
                <c:ptCount val="4"/>
                <c:pt idx="0">
                  <c:v>4125</c:v>
                </c:pt>
                <c:pt idx="1">
                  <c:v>3545</c:v>
                </c:pt>
                <c:pt idx="2">
                  <c:v>4550</c:v>
                </c:pt>
                <c:pt idx="3">
                  <c:v>3437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7D5-4932-B864-238D9E345204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Praleistos pamokos dėl kitų priežasčių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Lapas1!$A$2:$A$5</c:f>
              <c:strCache>
                <c:ptCount val="4"/>
                <c:pt idx="0">
                  <c:v>1 klasės</c:v>
                </c:pt>
                <c:pt idx="1">
                  <c:v>2 klasės</c:v>
                </c:pt>
                <c:pt idx="2">
                  <c:v>3 klasės</c:v>
                </c:pt>
                <c:pt idx="3">
                  <c:v>4 klasės</c:v>
                </c:pt>
              </c:strCache>
            </c:strRef>
          </c:cat>
          <c:val>
            <c:numRef>
              <c:f>Lapas1!$D$2:$D$5</c:f>
              <c:numCache>
                <c:formatCode>General</c:formatCode>
                <c:ptCount val="4"/>
                <c:pt idx="0">
                  <c:v>131</c:v>
                </c:pt>
                <c:pt idx="1">
                  <c:v>98</c:v>
                </c:pt>
                <c:pt idx="2">
                  <c:v>98</c:v>
                </c:pt>
                <c:pt idx="3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7D5-4932-B864-238D9E3452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9876352"/>
        <c:axId val="45267136"/>
      </c:barChart>
      <c:catAx>
        <c:axId val="2198763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45267136"/>
        <c:crosses val="autoZero"/>
        <c:auto val="1"/>
        <c:lblAlgn val="ctr"/>
        <c:lblOffset val="100"/>
        <c:noMultiLvlLbl val="0"/>
      </c:catAx>
      <c:valAx>
        <c:axId val="452671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98763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6602395013123361"/>
          <c:y val="0.29380663310428351"/>
          <c:w val="0.32147604986876638"/>
          <c:h val="0.42974658714851421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Pažangumas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Lapas1!$A$2:$A$10</c:f>
              <c:strCache>
                <c:ptCount val="9"/>
                <c:pt idx="0">
                  <c:v>1a</c:v>
                </c:pt>
                <c:pt idx="1">
                  <c:v>1b</c:v>
                </c:pt>
                <c:pt idx="2">
                  <c:v>2a</c:v>
                </c:pt>
                <c:pt idx="3">
                  <c:v>2b</c:v>
                </c:pt>
                <c:pt idx="4">
                  <c:v>3a</c:v>
                </c:pt>
                <c:pt idx="5">
                  <c:v>3b</c:v>
                </c:pt>
                <c:pt idx="6">
                  <c:v>3c</c:v>
                </c:pt>
                <c:pt idx="7">
                  <c:v>4a</c:v>
                </c:pt>
                <c:pt idx="8">
                  <c:v>4b</c:v>
                </c:pt>
              </c:strCache>
            </c:strRef>
          </c:cat>
          <c:val>
            <c:numRef>
              <c:f>Lapas1!$B$2:$B$10</c:f>
              <c:numCache>
                <c:formatCode>General</c:formatCode>
                <c:ptCount val="9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C2-4130-A3CB-37715A67F8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0308992"/>
        <c:axId val="219187456"/>
      </c:barChart>
      <c:catAx>
        <c:axId val="2203089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219187456"/>
        <c:crosses val="autoZero"/>
        <c:auto val="1"/>
        <c:lblAlgn val="ctr"/>
        <c:lblOffset val="100"/>
        <c:noMultiLvlLbl val="0"/>
      </c:catAx>
      <c:valAx>
        <c:axId val="2191874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2030899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Aukštesnysis lygis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-5.5555555555555558E-3"/>
                  <c:y val="-1.15732355713874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462-4B79-83C9-F92CBCE7F7F5}"/>
                </c:ext>
              </c:extLst>
            </c:dLbl>
            <c:dLbl>
              <c:idx val="5"/>
              <c:layout>
                <c:manualLayout>
                  <c:x val="-6.9444444444444978E-3"/>
                  <c:y val="1.4466544464234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8472222222222213E-2"/>
                      <c:h val="4.33996333927031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58A7-47F4-8434-8A724640DFF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Lapas1!$A$2:$A$10</c:f>
              <c:strCache>
                <c:ptCount val="9"/>
                <c:pt idx="0">
                  <c:v>1a</c:v>
                </c:pt>
                <c:pt idx="1">
                  <c:v>1b</c:v>
                </c:pt>
                <c:pt idx="2">
                  <c:v>2a</c:v>
                </c:pt>
                <c:pt idx="3">
                  <c:v>2b</c:v>
                </c:pt>
                <c:pt idx="4">
                  <c:v>3a</c:v>
                </c:pt>
                <c:pt idx="5">
                  <c:v>3b</c:v>
                </c:pt>
                <c:pt idx="6">
                  <c:v>3c</c:v>
                </c:pt>
                <c:pt idx="7">
                  <c:v>4a</c:v>
                </c:pt>
                <c:pt idx="8">
                  <c:v>4b</c:v>
                </c:pt>
              </c:strCache>
            </c:strRef>
          </c:cat>
          <c:val>
            <c:numRef>
              <c:f>Lapas1!$B$2:$B$10</c:f>
              <c:numCache>
                <c:formatCode>General</c:formatCode>
                <c:ptCount val="9"/>
                <c:pt idx="0">
                  <c:v>4</c:v>
                </c:pt>
                <c:pt idx="1">
                  <c:v>6</c:v>
                </c:pt>
                <c:pt idx="2">
                  <c:v>3</c:v>
                </c:pt>
                <c:pt idx="3">
                  <c:v>6</c:v>
                </c:pt>
                <c:pt idx="4">
                  <c:v>4</c:v>
                </c:pt>
                <c:pt idx="5">
                  <c:v>4</c:v>
                </c:pt>
                <c:pt idx="6">
                  <c:v>2</c:v>
                </c:pt>
                <c:pt idx="7">
                  <c:v>2</c:v>
                </c:pt>
                <c:pt idx="8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462-4B79-83C9-F92CBCE7F7F5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Pagrindinis lygis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9.722222222222222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462-4B79-83C9-F92CBCE7F7F5}"/>
                </c:ext>
              </c:extLst>
            </c:dLbl>
            <c:dLbl>
              <c:idx val="1"/>
              <c:layout>
                <c:manualLayout>
                  <c:x val="-2.7777777777777779E-3"/>
                  <c:y val="2.0253162249928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462-4B79-83C9-F92CBCE7F7F5}"/>
                </c:ext>
              </c:extLst>
            </c:dLbl>
            <c:dLbl>
              <c:idx val="2"/>
              <c:layout>
                <c:manualLayout>
                  <c:x val="-5.0925337632079971E-17"/>
                  <c:y val="1.44665444642343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462-4B79-83C9-F92CBCE7F7F5}"/>
                </c:ext>
              </c:extLst>
            </c:dLbl>
            <c:dLbl>
              <c:idx val="3"/>
              <c:layout>
                <c:manualLayout>
                  <c:x val="-6.9444444444444441E-3"/>
                  <c:y val="2.02531622499280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462-4B79-83C9-F92CBCE7F7F5}"/>
                </c:ext>
              </c:extLst>
            </c:dLbl>
            <c:dLbl>
              <c:idx val="4"/>
              <c:layout>
                <c:manualLayout>
                  <c:x val="-4.166666666666717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3462-4B79-83C9-F92CBCE7F7F5}"/>
                </c:ext>
              </c:extLst>
            </c:dLbl>
            <c:dLbl>
              <c:idx val="5"/>
              <c:layout>
                <c:manualLayout>
                  <c:x val="-2.777777777777777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3462-4B79-83C9-F92CBCE7F7F5}"/>
                </c:ext>
              </c:extLst>
            </c:dLbl>
            <c:dLbl>
              <c:idx val="6"/>
              <c:layout>
                <c:manualLayout>
                  <c:x val="-1.3888888888888889E-3"/>
                  <c:y val="5.78661778569369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3462-4B79-83C9-F92CBCE7F7F5}"/>
                </c:ext>
              </c:extLst>
            </c:dLbl>
            <c:dLbl>
              <c:idx val="8"/>
              <c:layout>
                <c:manualLayout>
                  <c:x val="-4.1666666666667681E-3"/>
                  <c:y val="-5.78661778569374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3462-4B79-83C9-F92CBCE7F7F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Lapas1!$A$2:$A$10</c:f>
              <c:strCache>
                <c:ptCount val="9"/>
                <c:pt idx="0">
                  <c:v>1a</c:v>
                </c:pt>
                <c:pt idx="1">
                  <c:v>1b</c:v>
                </c:pt>
                <c:pt idx="2">
                  <c:v>2a</c:v>
                </c:pt>
                <c:pt idx="3">
                  <c:v>2b</c:v>
                </c:pt>
                <c:pt idx="4">
                  <c:v>3a</c:v>
                </c:pt>
                <c:pt idx="5">
                  <c:v>3b</c:v>
                </c:pt>
                <c:pt idx="6">
                  <c:v>3c</c:v>
                </c:pt>
                <c:pt idx="7">
                  <c:v>4a</c:v>
                </c:pt>
                <c:pt idx="8">
                  <c:v>4b</c:v>
                </c:pt>
              </c:strCache>
            </c:strRef>
          </c:cat>
          <c:val>
            <c:numRef>
              <c:f>Lapas1!$C$2:$C$10</c:f>
              <c:numCache>
                <c:formatCode>General</c:formatCode>
                <c:ptCount val="9"/>
                <c:pt idx="0">
                  <c:v>11</c:v>
                </c:pt>
                <c:pt idx="1">
                  <c:v>11</c:v>
                </c:pt>
                <c:pt idx="2">
                  <c:v>11</c:v>
                </c:pt>
                <c:pt idx="3">
                  <c:v>8</c:v>
                </c:pt>
                <c:pt idx="4">
                  <c:v>5</c:v>
                </c:pt>
                <c:pt idx="5">
                  <c:v>7</c:v>
                </c:pt>
                <c:pt idx="6">
                  <c:v>6</c:v>
                </c:pt>
                <c:pt idx="7">
                  <c:v>4</c:v>
                </c:pt>
                <c:pt idx="8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462-4B79-83C9-F92CBCE7F7F5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Patenkinamas lygis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dLbl>
              <c:idx val="8"/>
              <c:layout>
                <c:manualLayout>
                  <c:x val="1.388888888888787E-3"/>
                  <c:y val="-2.89330889284692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1C5-4F68-9E36-7FFCC03AD67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Lapas1!$A$2:$A$10</c:f>
              <c:strCache>
                <c:ptCount val="9"/>
                <c:pt idx="0">
                  <c:v>1a</c:v>
                </c:pt>
                <c:pt idx="1">
                  <c:v>1b</c:v>
                </c:pt>
                <c:pt idx="2">
                  <c:v>2a</c:v>
                </c:pt>
                <c:pt idx="3">
                  <c:v>2b</c:v>
                </c:pt>
                <c:pt idx="4">
                  <c:v>3a</c:v>
                </c:pt>
                <c:pt idx="5">
                  <c:v>3b</c:v>
                </c:pt>
                <c:pt idx="6">
                  <c:v>3c</c:v>
                </c:pt>
                <c:pt idx="7">
                  <c:v>4a</c:v>
                </c:pt>
                <c:pt idx="8">
                  <c:v>4b</c:v>
                </c:pt>
              </c:strCache>
            </c:strRef>
          </c:cat>
          <c:val>
            <c:numRef>
              <c:f>Lapas1!$D$2:$D$10</c:f>
              <c:numCache>
                <c:formatCode>General</c:formatCode>
                <c:ptCount val="9"/>
                <c:pt idx="0">
                  <c:v>9</c:v>
                </c:pt>
                <c:pt idx="1">
                  <c:v>6</c:v>
                </c:pt>
                <c:pt idx="2">
                  <c:v>9</c:v>
                </c:pt>
                <c:pt idx="3">
                  <c:v>9</c:v>
                </c:pt>
                <c:pt idx="4">
                  <c:v>12</c:v>
                </c:pt>
                <c:pt idx="5">
                  <c:v>10</c:v>
                </c:pt>
                <c:pt idx="6">
                  <c:v>11</c:v>
                </c:pt>
                <c:pt idx="7">
                  <c:v>18</c:v>
                </c:pt>
                <c:pt idx="8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3462-4B79-83C9-F92CBCE7F7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9875840"/>
        <c:axId val="45261376"/>
      </c:barChart>
      <c:catAx>
        <c:axId val="2198758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45261376"/>
        <c:crosses val="autoZero"/>
        <c:auto val="1"/>
        <c:lblAlgn val="ctr"/>
        <c:lblOffset val="100"/>
        <c:noMultiLvlLbl val="0"/>
      </c:catAx>
      <c:valAx>
        <c:axId val="452613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987584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lt-LT" dirty="0">
                <a:latin typeface="Times New Roman" pitchFamily="18" charset="0"/>
                <a:cs typeface="Times New Roman" pitchFamily="18" charset="0"/>
              </a:rPr>
              <a:t>Pagal mokinių skaičių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Mokinių skaičius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CB52-4AB6-ACC2-AC22CC27FBD2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3-CB52-4AB6-ACC2-AC22CC27FBD2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CB52-4AB6-ACC2-AC22CC27FBD2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7-CB52-4AB6-ACC2-AC22CC27FBD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Lapas1!$A$2:$A$5</c:f>
              <c:strCache>
                <c:ptCount val="4"/>
                <c:pt idx="0">
                  <c:v>Aukštesnysis</c:v>
                </c:pt>
                <c:pt idx="1">
                  <c:v>Pagrindinis</c:v>
                </c:pt>
                <c:pt idx="2">
                  <c:v>Patenkinamas</c:v>
                </c:pt>
                <c:pt idx="3">
                  <c:v>Nepatenkinamas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35</c:v>
                </c:pt>
                <c:pt idx="1">
                  <c:v>74</c:v>
                </c:pt>
                <c:pt idx="2">
                  <c:v>91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B52-4AB6-ACC2-AC22CC27FB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lt-LT" dirty="0">
                <a:latin typeface="Times New Roman" pitchFamily="18" charset="0"/>
                <a:cs typeface="Times New Roman" pitchFamily="18" charset="0"/>
              </a:rPr>
              <a:t>Pagal</a:t>
            </a:r>
            <a:r>
              <a:rPr lang="lt-LT" baseline="0" dirty="0">
                <a:latin typeface="Times New Roman" pitchFamily="18" charset="0"/>
                <a:cs typeface="Times New Roman" pitchFamily="18" charset="0"/>
              </a:rPr>
              <a:t> procentą</a:t>
            </a:r>
            <a:endParaRPr lang="lt-LT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Lapas1!$B$1</c:f>
              <c:strCache>
                <c:ptCount val="1"/>
                <c:pt idx="0">
                  <c:v>Mokinių skaičius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669A-4ABB-89AD-7F9B0A045BAC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3-669A-4ABB-89AD-7F9B0A045BAC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5-669A-4ABB-89AD-7F9B0A045BAC}"/>
              </c:ext>
            </c:extLst>
          </c:dPt>
          <c:dPt>
            <c:idx val="3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7-669A-4ABB-89AD-7F9B0A045BAC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17,5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69A-4ABB-89AD-7F9B0A045BAC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69A-4ABB-89AD-7F9B0A045BAC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45,5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69A-4ABB-89AD-7F9B0A045BAC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69A-4ABB-89AD-7F9B0A045BA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Lapas1!$A$2:$A$5</c:f>
              <c:strCache>
                <c:ptCount val="4"/>
                <c:pt idx="0">
                  <c:v>Aukštesnysis</c:v>
                </c:pt>
                <c:pt idx="1">
                  <c:v>Pagrindinis</c:v>
                </c:pt>
                <c:pt idx="2">
                  <c:v>Patenkinamas</c:v>
                </c:pt>
                <c:pt idx="3">
                  <c:v>Nepatenkinamas</c:v>
                </c:pt>
              </c:strCache>
            </c:strRef>
          </c:cat>
          <c:val>
            <c:numRef>
              <c:f>Lapas1!$B$2:$B$5</c:f>
              <c:numCache>
                <c:formatCode>General</c:formatCode>
                <c:ptCount val="4"/>
                <c:pt idx="0">
                  <c:v>17.5</c:v>
                </c:pt>
                <c:pt idx="1">
                  <c:v>37</c:v>
                </c:pt>
                <c:pt idx="2">
                  <c:v>45.5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69A-4ABB-89AD-7F9B0A045B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Aukštesnysis lygis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1a</c:v>
                </c:pt>
                <c:pt idx="1">
                  <c:v>1b</c:v>
                </c:pt>
              </c:strCache>
            </c:strRef>
          </c:cat>
          <c:val>
            <c:numRef>
              <c:f>Lapas1!$B$2:$B$3</c:f>
              <c:numCache>
                <c:formatCode>General</c:formatCode>
                <c:ptCount val="2"/>
                <c:pt idx="0">
                  <c:v>4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3E-448D-8663-F2F6EB20A645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Pagrindinis lygis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1a</c:v>
                </c:pt>
                <c:pt idx="1">
                  <c:v>1b</c:v>
                </c:pt>
              </c:strCache>
            </c:strRef>
          </c:cat>
          <c:val>
            <c:numRef>
              <c:f>Lapas1!$C$2:$C$3</c:f>
              <c:numCache>
                <c:formatCode>General</c:formatCode>
                <c:ptCount val="2"/>
                <c:pt idx="0">
                  <c:v>11</c:v>
                </c:pt>
                <c:pt idx="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3E-448D-8663-F2F6EB20A645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Patenkinamas lygis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1a</c:v>
                </c:pt>
                <c:pt idx="1">
                  <c:v>1b</c:v>
                </c:pt>
              </c:strCache>
            </c:strRef>
          </c:cat>
          <c:val>
            <c:numRef>
              <c:f>Lapas1!$D$2:$D$3</c:f>
              <c:numCache>
                <c:formatCode>General</c:formatCode>
                <c:ptCount val="2"/>
                <c:pt idx="0">
                  <c:v>9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13E-448D-8663-F2F6EB20A645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Nepatenkinamas lygis</c:v>
                </c:pt>
              </c:strCache>
            </c:strRef>
          </c:tx>
          <c:invertIfNegative val="0"/>
          <c:cat>
            <c:strRef>
              <c:f>Lapas1!$A$2:$A$3</c:f>
              <c:strCache>
                <c:ptCount val="2"/>
                <c:pt idx="0">
                  <c:v>1a</c:v>
                </c:pt>
                <c:pt idx="1">
                  <c:v>1b</c:v>
                </c:pt>
              </c:strCache>
            </c:strRef>
          </c:cat>
          <c:val>
            <c:numRef>
              <c:f>Lapas1!$E$2:$E$3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13E-448D-8663-F2F6EB20A6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199872"/>
        <c:axId val="176782080"/>
      </c:barChart>
      <c:catAx>
        <c:axId val="451998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76782080"/>
        <c:crosses val="autoZero"/>
        <c:auto val="1"/>
        <c:lblAlgn val="ctr"/>
        <c:lblOffset val="100"/>
        <c:noMultiLvlLbl val="0"/>
      </c:catAx>
      <c:valAx>
        <c:axId val="1767820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519987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1360046325479388E-2"/>
          <c:y val="3.9249326607398251E-2"/>
          <c:w val="0.64198391103419206"/>
          <c:h val="0.843173265004596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Aukštesnysis lygis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</c:f>
              <c:strCache>
                <c:ptCount val="1"/>
                <c:pt idx="0">
                  <c:v>1 klasės</c:v>
                </c:pt>
              </c:strCache>
            </c:strRef>
          </c:cat>
          <c:val>
            <c:numRef>
              <c:f>Lapas1!$B$2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33-47F4-8AD4-88565E284DC2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Pagrindinis lygis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</c:f>
              <c:strCache>
                <c:ptCount val="1"/>
                <c:pt idx="0">
                  <c:v>1 klasės</c:v>
                </c:pt>
              </c:strCache>
            </c:strRef>
          </c:cat>
          <c:val>
            <c:numRef>
              <c:f>Lapas1!$C$2</c:f>
              <c:numCache>
                <c:formatCode>General</c:formatCode>
                <c:ptCount val="1"/>
                <c:pt idx="0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33-47F4-8AD4-88565E284DC2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Patenkinamas lygis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</c:f>
              <c:strCache>
                <c:ptCount val="1"/>
                <c:pt idx="0">
                  <c:v>1 klasės</c:v>
                </c:pt>
              </c:strCache>
            </c:strRef>
          </c:cat>
          <c:val>
            <c:numRef>
              <c:f>Lapas1!$D$2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A33-47F4-8AD4-88565E284DC2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Nepatenkinamas lygis</c:v>
                </c:pt>
              </c:strCache>
            </c:strRef>
          </c:tx>
          <c:invertIfNegative val="0"/>
          <c:cat>
            <c:strRef>
              <c:f>Lapas1!$A$2</c:f>
              <c:strCache>
                <c:ptCount val="1"/>
                <c:pt idx="0">
                  <c:v>1 klasės</c:v>
                </c:pt>
              </c:strCache>
            </c:strRef>
          </c:cat>
          <c:val>
            <c:numRef>
              <c:f>Lapas1!$E$2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A33-47F4-8AD4-88565E284D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125120"/>
        <c:axId val="163686656"/>
      </c:barChart>
      <c:catAx>
        <c:axId val="451251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63686656"/>
        <c:crosses val="autoZero"/>
        <c:auto val="1"/>
        <c:lblAlgn val="ctr"/>
        <c:lblOffset val="100"/>
        <c:noMultiLvlLbl val="0"/>
      </c:catAx>
      <c:valAx>
        <c:axId val="1636866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512512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Praleistos pamokos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1a</c:v>
                </c:pt>
                <c:pt idx="1">
                  <c:v>1b</c:v>
                </c:pt>
              </c:strCache>
            </c:strRef>
          </c:cat>
          <c:val>
            <c:numRef>
              <c:f>Lapas1!$B$2:$B$3</c:f>
              <c:numCache>
                <c:formatCode>General</c:formatCode>
                <c:ptCount val="2"/>
                <c:pt idx="0">
                  <c:v>2324</c:v>
                </c:pt>
                <c:pt idx="1">
                  <c:v>1932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C4-446E-8A5E-6D87367C7C70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Praleistos dėl ligos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1a</c:v>
                </c:pt>
                <c:pt idx="1">
                  <c:v>1b</c:v>
                </c:pt>
              </c:strCache>
            </c:strRef>
          </c:cat>
          <c:val>
            <c:numRef>
              <c:f>Lapas1!$C$2:$C$3</c:f>
              <c:numCache>
                <c:formatCode>General</c:formatCode>
                <c:ptCount val="2"/>
                <c:pt idx="0">
                  <c:v>2288</c:v>
                </c:pt>
                <c:pt idx="1">
                  <c:v>1837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C4-446E-8A5E-6D87367C7C70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Praleistos dėl kitų priežasčių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1a</c:v>
                </c:pt>
                <c:pt idx="1">
                  <c:v>1b</c:v>
                </c:pt>
              </c:strCache>
            </c:strRef>
          </c:cat>
          <c:val>
            <c:numRef>
              <c:f>Lapas1!$D$2:$D$3</c:f>
              <c:numCache>
                <c:formatCode>General</c:formatCode>
                <c:ptCount val="2"/>
                <c:pt idx="0">
                  <c:v>36</c:v>
                </c:pt>
                <c:pt idx="1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C4-446E-8A5E-6D87367C7C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24992"/>
        <c:axId val="178286528"/>
      </c:barChart>
      <c:catAx>
        <c:axId val="1335249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78286528"/>
        <c:crosses val="autoZero"/>
        <c:auto val="1"/>
        <c:lblAlgn val="ctr"/>
        <c:lblOffset val="100"/>
        <c:noMultiLvlLbl val="0"/>
      </c:catAx>
      <c:valAx>
        <c:axId val="1782865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352499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Praleistų pamokų skaičius vienam mokiniui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1a</c:v>
                </c:pt>
                <c:pt idx="1">
                  <c:v>1b</c:v>
                </c:pt>
              </c:strCache>
            </c:strRef>
          </c:cat>
          <c:val>
            <c:numRef>
              <c:f>Lapas1!$B$2:$B$3</c:f>
              <c:numCache>
                <c:formatCode>General</c:formatCode>
                <c:ptCount val="2"/>
                <c:pt idx="0">
                  <c:v>96.8</c:v>
                </c:pt>
                <c:pt idx="1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6E-4F9C-BD7D-B14BB084FE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23456"/>
        <c:axId val="133451712"/>
      </c:barChart>
      <c:catAx>
        <c:axId val="1335234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33451712"/>
        <c:crosses val="autoZero"/>
        <c:auto val="1"/>
        <c:lblAlgn val="ctr"/>
        <c:lblOffset val="100"/>
        <c:noMultiLvlLbl val="0"/>
      </c:catAx>
      <c:valAx>
        <c:axId val="1334517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352345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1 seka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1-4E0A-4550-8CA6-C87634F8C5A7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4E0A-4550-8CA6-C87634F8C5A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2a</c:v>
                </c:pt>
                <c:pt idx="1">
                  <c:v>2b</c:v>
                </c:pt>
              </c:strCache>
            </c:strRef>
          </c:cat>
          <c:val>
            <c:numRef>
              <c:f>Lapas1!$B$2:$B$3</c:f>
              <c:numCache>
                <c:formatCode>General</c:formatCode>
                <c:ptCount val="2"/>
                <c:pt idx="0">
                  <c:v>100</c:v>
                </c:pt>
                <c:pt idx="1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E0A-4550-8CA6-C87634F8C5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123072"/>
        <c:axId val="176779200"/>
      </c:barChart>
      <c:catAx>
        <c:axId val="45123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76779200"/>
        <c:crosses val="autoZero"/>
        <c:auto val="1"/>
        <c:lblAlgn val="ctr"/>
        <c:lblOffset val="100"/>
        <c:noMultiLvlLbl val="0"/>
      </c:catAx>
      <c:valAx>
        <c:axId val="1767792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51230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Aukštesnysis lygis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2a</c:v>
                </c:pt>
                <c:pt idx="1">
                  <c:v>2b</c:v>
                </c:pt>
              </c:strCache>
            </c:strRef>
          </c:cat>
          <c:val>
            <c:numRef>
              <c:f>Lapas1!$B$2:$B$3</c:f>
              <c:numCache>
                <c:formatCode>General</c:formatCode>
                <c:ptCount val="2"/>
                <c:pt idx="0">
                  <c:v>3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3E-448D-8663-F2F6EB20A645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Pagrindinis lygis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2a</c:v>
                </c:pt>
                <c:pt idx="1">
                  <c:v>2b</c:v>
                </c:pt>
              </c:strCache>
            </c:strRef>
          </c:cat>
          <c:val>
            <c:numRef>
              <c:f>Lapas1!$C$2:$C$3</c:f>
              <c:numCache>
                <c:formatCode>General</c:formatCode>
                <c:ptCount val="2"/>
                <c:pt idx="0">
                  <c:v>11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3E-448D-8663-F2F6EB20A645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Patenkinamas lygis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Lapas1!$A$2:$A$3</c:f>
              <c:strCache>
                <c:ptCount val="2"/>
                <c:pt idx="0">
                  <c:v>2a</c:v>
                </c:pt>
                <c:pt idx="1">
                  <c:v>2b</c:v>
                </c:pt>
              </c:strCache>
            </c:strRef>
          </c:cat>
          <c:val>
            <c:numRef>
              <c:f>Lapas1!$D$2:$D$3</c:f>
              <c:numCache>
                <c:formatCode>General</c:formatCode>
                <c:ptCount val="2"/>
                <c:pt idx="0">
                  <c:v>9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13E-448D-8663-F2F6EB20A645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Nepatenkinamas lygis</c:v>
                </c:pt>
              </c:strCache>
            </c:strRef>
          </c:tx>
          <c:invertIfNegative val="0"/>
          <c:cat>
            <c:strRef>
              <c:f>Lapas1!$A$2:$A$3</c:f>
              <c:strCache>
                <c:ptCount val="2"/>
                <c:pt idx="0">
                  <c:v>2a</c:v>
                </c:pt>
                <c:pt idx="1">
                  <c:v>2b</c:v>
                </c:pt>
              </c:strCache>
            </c:strRef>
          </c:cat>
          <c:val>
            <c:numRef>
              <c:f>Lapas1!$E$2:$E$3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13E-448D-8663-F2F6EB20A6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199872"/>
        <c:axId val="176782080"/>
      </c:barChart>
      <c:catAx>
        <c:axId val="451998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76782080"/>
        <c:crosses val="autoZero"/>
        <c:auto val="1"/>
        <c:lblAlgn val="ctr"/>
        <c:lblOffset val="100"/>
        <c:noMultiLvlLbl val="0"/>
      </c:catAx>
      <c:valAx>
        <c:axId val="1767820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519987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1360046325479388E-2"/>
          <c:y val="3.9249326607398251E-2"/>
          <c:w val="0.64198391103419206"/>
          <c:h val="0.843173265004596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Aukštesnysis lygis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</c:f>
              <c:strCache>
                <c:ptCount val="1"/>
                <c:pt idx="0">
                  <c:v>2 klasės</c:v>
                </c:pt>
              </c:strCache>
            </c:strRef>
          </c:cat>
          <c:val>
            <c:numRef>
              <c:f>Lapas1!$B$2</c:f>
              <c:numCache>
                <c:formatCode>General</c:formatCode>
                <c:ptCount val="1"/>
                <c:pt idx="0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33-47F4-8AD4-88565E284DC2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Pagrindinis lygis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</c:f>
              <c:strCache>
                <c:ptCount val="1"/>
                <c:pt idx="0">
                  <c:v>2 klasės</c:v>
                </c:pt>
              </c:strCache>
            </c:strRef>
          </c:cat>
          <c:val>
            <c:numRef>
              <c:f>Lapas1!$C$2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33-47F4-8AD4-88565E284DC2}"/>
            </c:ext>
          </c:extLst>
        </c:ser>
        <c:ser>
          <c:idx val="2"/>
          <c:order val="2"/>
          <c:tx>
            <c:strRef>
              <c:f>Lapas1!$D$1</c:f>
              <c:strCache>
                <c:ptCount val="1"/>
                <c:pt idx="0">
                  <c:v>Patenkinamas lygis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Lapas1!$A$2</c:f>
              <c:strCache>
                <c:ptCount val="1"/>
                <c:pt idx="0">
                  <c:v>2 klasės</c:v>
                </c:pt>
              </c:strCache>
            </c:strRef>
          </c:cat>
          <c:val>
            <c:numRef>
              <c:f>Lapas1!$D$2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A33-47F4-8AD4-88565E284DC2}"/>
            </c:ext>
          </c:extLst>
        </c:ser>
        <c:ser>
          <c:idx val="3"/>
          <c:order val="3"/>
          <c:tx>
            <c:strRef>
              <c:f>Lapas1!$E$1</c:f>
              <c:strCache>
                <c:ptCount val="1"/>
                <c:pt idx="0">
                  <c:v>Nepatenkinamas lygis</c:v>
                </c:pt>
              </c:strCache>
            </c:strRef>
          </c:tx>
          <c:invertIfNegative val="0"/>
          <c:cat>
            <c:strRef>
              <c:f>Lapas1!$A$2</c:f>
              <c:strCache>
                <c:ptCount val="1"/>
                <c:pt idx="0">
                  <c:v>2 klasės</c:v>
                </c:pt>
              </c:strCache>
            </c:strRef>
          </c:cat>
          <c:val>
            <c:numRef>
              <c:f>Lapas1!$E$2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A33-47F4-8AD4-88565E284D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125120"/>
        <c:axId val="163686656"/>
      </c:barChart>
      <c:catAx>
        <c:axId val="451251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lt-LT"/>
          </a:p>
        </c:txPr>
        <c:crossAx val="163686656"/>
        <c:crosses val="autoZero"/>
        <c:auto val="1"/>
        <c:lblAlgn val="ctr"/>
        <c:lblOffset val="100"/>
        <c:noMultiLvlLbl val="0"/>
      </c:catAx>
      <c:valAx>
        <c:axId val="1636866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512512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lt-LT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lt-LT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82A610-A22E-4BAF-A003-970BDDDA0EF9}" type="datetimeFigureOut">
              <a:rPr lang="lt-LT" smtClean="0"/>
              <a:t>2022-06-16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507CCE-6623-438F-B48C-7C7665544FA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143951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5338E8-AF2B-4C7A-8B50-01B267C9AED4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FCFF51-4F00-4232-A2EA-5F160A942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088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FCFF51-4F00-4232-A2EA-5F160A9421A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66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Spustelėję redag. ruoš. paantrš. stilių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2E32C-CB17-4E0E-80DA-C9B57F19BFE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5BB0-0EFD-4072-B59B-0240F287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84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2E32C-CB17-4E0E-80DA-C9B57F19BFE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5BB0-0EFD-4072-B59B-0240F287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63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kalaus teksto vietos rezervavimo ženkla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2E32C-CB17-4E0E-80DA-C9B57F19BFE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5BB0-0EFD-4072-B59B-0240F287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49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2E32C-CB17-4E0E-80DA-C9B57F19BFE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5BB0-0EFD-4072-B59B-0240F287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250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2E32C-CB17-4E0E-80DA-C9B57F19BFE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5BB0-0EFD-4072-B59B-0240F287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74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2E32C-CB17-4E0E-80DA-C9B57F19BFE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5BB0-0EFD-4072-B59B-0240F287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63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Turinio vietos rezervavimo ženkla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5" name="Teksto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Turinio vietos rezervavimo ženkla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7" name="Datos vietos rezervavimo ženkla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2E32C-CB17-4E0E-80DA-C9B57F19BFE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8" name="Poraštės vietos rezervavimo ženkla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kaidrės numerio vietos rezervavimo ženkla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5BB0-0EFD-4072-B59B-0240F287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072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2E32C-CB17-4E0E-80DA-C9B57F19BFE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5BB0-0EFD-4072-B59B-0240F287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258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2E32C-CB17-4E0E-80DA-C9B57F19BFE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3" name="Poraštės vietos rezervavimo ženkla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5BB0-0EFD-4072-B59B-0240F287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155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2E32C-CB17-4E0E-80DA-C9B57F19BFE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5BB0-0EFD-4072-B59B-0240F287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697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os vietos rezervavimo ženkla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F2E32C-CB17-4E0E-80DA-C9B57F19BFE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5BB0-0EFD-4072-B59B-0240F287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070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os vietos rezervavimo ženklas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2E32C-CB17-4E0E-80DA-C9B57F19BFE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Poraštės vietos rezervavimo ženklas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5BB0-0EFD-4072-B59B-0240F287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576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323528" y="980728"/>
            <a:ext cx="8568952" cy="792088"/>
          </a:xfrm>
        </p:spPr>
        <p:txBody>
          <a:bodyPr>
            <a:noAutofit/>
          </a:bodyPr>
          <a:lstStyle/>
          <a:p>
            <a:r>
              <a:rPr lang="lt-LT" sz="4800" dirty="0">
                <a:latin typeface="Times New Roman" pitchFamily="18" charset="0"/>
                <a:cs typeface="Times New Roman" pitchFamily="18" charset="0"/>
              </a:rPr>
              <a:t>Raseinių r. Ariogalos gimnazija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71600" y="1628800"/>
            <a:ext cx="770485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lt-LT" sz="4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lt-LT" sz="4800" dirty="0">
                <a:latin typeface="Times New Roman" pitchFamily="18" charset="0"/>
                <a:cs typeface="Times New Roman" pitchFamily="18" charset="0"/>
              </a:rPr>
              <a:t>Pažangumas ir lankomumas </a:t>
            </a:r>
          </a:p>
          <a:p>
            <a:pPr algn="ctr"/>
            <a:r>
              <a:rPr lang="lt-LT" sz="4800" dirty="0">
                <a:latin typeface="Times New Roman" pitchFamily="18" charset="0"/>
                <a:cs typeface="Times New Roman" pitchFamily="18" charset="0"/>
              </a:rPr>
              <a:t>2021-2022 m. m. </a:t>
            </a:r>
            <a:r>
              <a:rPr lang="lt-LT" sz="4800" dirty="0" smtClean="0">
                <a:latin typeface="Times New Roman" pitchFamily="18" charset="0"/>
                <a:cs typeface="Times New Roman" pitchFamily="18" charset="0"/>
              </a:rPr>
              <a:t>METINIS</a:t>
            </a:r>
            <a:endParaRPr lang="lt-LT" sz="4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lt-LT" sz="4800" dirty="0">
                <a:latin typeface="Times New Roman" pitchFamily="18" charset="0"/>
                <a:cs typeface="Times New Roman" pitchFamily="18" charset="0"/>
              </a:rPr>
              <a:t>1-4 klasės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9552" y="5517232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Aldona Norkienė, </a:t>
            </a:r>
          </a:p>
          <a:p>
            <a:pPr algn="r"/>
            <a:r>
              <a:rPr lang="lt-L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Direktoriaus pavaduotoja ugdymui</a:t>
            </a:r>
          </a:p>
        </p:txBody>
      </p:sp>
    </p:spTree>
    <p:extLst>
      <p:ext uri="{BB962C8B-B14F-4D97-AF65-F5344CB8AC3E}">
        <p14:creationId xmlns:p14="http://schemas.microsoft.com/office/powerpoint/2010/main" val="9997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1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LANKOMUMAS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  <p:graphicFrame>
        <p:nvGraphicFramePr>
          <p:cNvPr id="6" name="Turinio vietos rezervavimo ženklas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3473865"/>
              </p:ext>
            </p:extLst>
          </p:nvPr>
        </p:nvGraphicFramePr>
        <p:xfrm>
          <a:off x="457200" y="1600200"/>
          <a:ext cx="8507288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987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792088"/>
          </a:xfrm>
        </p:spPr>
        <p:txBody>
          <a:bodyPr>
            <a:noAutofit/>
          </a:bodyPr>
          <a:lstStyle/>
          <a:p>
            <a:r>
              <a:rPr lang="lt-LT" sz="4800" dirty="0">
                <a:latin typeface="Times New Roman" pitchFamily="18" charset="0"/>
                <a:cs typeface="Times New Roman" pitchFamily="18" charset="0"/>
              </a:rPr>
              <a:t>2 KLASĖS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67544" y="1412776"/>
            <a:ext cx="8424936" cy="4389120"/>
          </a:xfrm>
        </p:spPr>
        <p:txBody>
          <a:bodyPr>
            <a:normAutofit/>
          </a:bodyPr>
          <a:lstStyle/>
          <a:p>
            <a:endParaRPr lang="lt-LT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2 a Rita Urbonienė – 23 mokiniai</a:t>
            </a:r>
          </a:p>
          <a:p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2 b Lina </a:t>
            </a:r>
            <a:r>
              <a:rPr lang="lt-LT" sz="4000" dirty="0" err="1">
                <a:latin typeface="Times New Roman" pitchFamily="18" charset="0"/>
                <a:cs typeface="Times New Roman" pitchFamily="18" charset="0"/>
              </a:rPr>
              <a:t>Razmantienė</a:t>
            </a:r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 – 23 mokiniai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58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68952" cy="1152128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2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PAŽANGUMAS (%)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78460436"/>
              </p:ext>
            </p:extLst>
          </p:nvPr>
        </p:nvGraphicFramePr>
        <p:xfrm>
          <a:off x="468313" y="1412875"/>
          <a:ext cx="7945437" cy="4389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58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Autofit/>
          </a:bodyPr>
          <a:lstStyle/>
          <a:p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2 KLASĖS </a:t>
            </a:r>
            <a:br>
              <a:rPr lang="lt-LT" sz="4000" dirty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PAŽANGUMAS PAGAL LYGIUS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  <p:graphicFrame>
        <p:nvGraphicFramePr>
          <p:cNvPr id="6" name="Turinio vietos rezervavimo ženklas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21133000"/>
              </p:ext>
            </p:extLst>
          </p:nvPr>
        </p:nvGraphicFramePr>
        <p:xfrm>
          <a:off x="457200" y="1600200"/>
          <a:ext cx="8579296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5050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152128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2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PAŽANGUMAS PAGAL LYGIUS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  <p:graphicFrame>
        <p:nvGraphicFramePr>
          <p:cNvPr id="6" name="Turinio vietos rezervavimo ženklas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87199982"/>
              </p:ext>
            </p:extLst>
          </p:nvPr>
        </p:nvGraphicFramePr>
        <p:xfrm>
          <a:off x="457200" y="1600200"/>
          <a:ext cx="8579296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26937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2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MOKOSI PUIKIAI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69963243"/>
              </p:ext>
            </p:extLst>
          </p:nvPr>
        </p:nvGraphicFramePr>
        <p:xfrm>
          <a:off x="107503" y="1772816"/>
          <a:ext cx="9036497" cy="2804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8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23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519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8392"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Klasė</a:t>
                      </a:r>
                      <a:r>
                        <a:rPr lang="lt-LT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Vardas, pavardė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Klasė</a:t>
                      </a:r>
                      <a:r>
                        <a:rPr lang="lt-LT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Vardas, pavardė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309">
                <a:tc>
                  <a:txBody>
                    <a:bodyPr/>
                    <a:lstStyle/>
                    <a:p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2 a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Gabija </a:t>
                      </a:r>
                      <a:r>
                        <a:rPr lang="lt-LT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Babinskaitė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2 b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Austėja </a:t>
                      </a:r>
                      <a:r>
                        <a:rPr lang="lt-LT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Masteikaitė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309">
                <a:tc>
                  <a:txBody>
                    <a:bodyPr/>
                    <a:lstStyle/>
                    <a:p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2 a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Augustė </a:t>
                      </a:r>
                      <a:r>
                        <a:rPr lang="lt-LT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Bartkutė</a:t>
                      </a: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2 b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Emilija Pratkevičiūtė</a:t>
                      </a:r>
                      <a:endParaRPr lang="lt-LT" sz="2000" i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309">
                <a:tc>
                  <a:txBody>
                    <a:bodyPr/>
                    <a:lstStyle/>
                    <a:p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2 a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Rokas Žukauskas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lt-LT" sz="2000" i="1" baseline="0" dirty="0">
                          <a:latin typeface="Times New Roman" pitchFamily="18" charset="0"/>
                          <a:cs typeface="Times New Roman" pitchFamily="18" charset="0"/>
                        </a:rPr>
                        <a:t>2 b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Ema </a:t>
                      </a:r>
                      <a:r>
                        <a:rPr lang="lt-LT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Sabašinskaitė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309">
                <a:tc>
                  <a:txBody>
                    <a:bodyPr/>
                    <a:lstStyle/>
                    <a:p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2 b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Armandas</a:t>
                      </a: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t-LT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Stumbra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309">
                <a:tc>
                  <a:txBody>
                    <a:bodyPr/>
                    <a:lstStyle/>
                    <a:p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r>
                        <a:rPr lang="lt-LT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Gabrielė </a:t>
                      </a:r>
                      <a:r>
                        <a:rPr lang="lt-LT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Urniežiūtė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4309">
                <a:tc>
                  <a:txBody>
                    <a:bodyPr/>
                    <a:lstStyle/>
                    <a:p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lt-LT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lt-LT" sz="20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b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lt-LT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Augustė </a:t>
                      </a:r>
                      <a:r>
                        <a:rPr lang="lt-LT" sz="20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Kiekšaitė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58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512168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PAŽANGUMO POKYTIS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2020-2022 M.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 2 KLASĖS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METINIS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71630543"/>
              </p:ext>
            </p:extLst>
          </p:nvPr>
        </p:nvGraphicFramePr>
        <p:xfrm>
          <a:off x="35496" y="3212976"/>
          <a:ext cx="8928995" cy="116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Mokslo metai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Aukštesnysis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Pagrindinis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Patenkinamas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75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Nepatenkinamas</a:t>
                      </a:r>
                      <a:endParaRPr lang="en-US" sz="175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2020-2021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2021-2022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48536017"/>
                  </a:ext>
                </a:extLst>
              </a:tr>
            </a:tbl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0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2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LANKOMUMAS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7294129"/>
              </p:ext>
            </p:extLst>
          </p:nvPr>
        </p:nvGraphicFramePr>
        <p:xfrm>
          <a:off x="468313" y="1412875"/>
          <a:ext cx="7945437" cy="4389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581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2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LANKOMUMAS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  <p:graphicFrame>
        <p:nvGraphicFramePr>
          <p:cNvPr id="6" name="Turinio vietos rezervavimo ženklas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15064274"/>
              </p:ext>
            </p:extLst>
          </p:nvPr>
        </p:nvGraphicFramePr>
        <p:xfrm>
          <a:off x="457200" y="1600200"/>
          <a:ext cx="8507288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0271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792088"/>
          </a:xfrm>
        </p:spPr>
        <p:txBody>
          <a:bodyPr>
            <a:noAutofit/>
          </a:bodyPr>
          <a:lstStyle/>
          <a:p>
            <a:r>
              <a:rPr lang="lt-LT" sz="4800" dirty="0">
                <a:latin typeface="Times New Roman" pitchFamily="18" charset="0"/>
                <a:cs typeface="Times New Roman" pitchFamily="18" charset="0"/>
              </a:rPr>
              <a:t>3 KLASĖS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67544" y="1412776"/>
            <a:ext cx="8424936" cy="4389120"/>
          </a:xfrm>
        </p:spPr>
        <p:txBody>
          <a:bodyPr>
            <a:normAutofit/>
          </a:bodyPr>
          <a:lstStyle/>
          <a:p>
            <a:endParaRPr lang="lt-LT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sz="3600" dirty="0">
                <a:latin typeface="Times New Roman" pitchFamily="18" charset="0"/>
                <a:cs typeface="Times New Roman" pitchFamily="18" charset="0"/>
              </a:rPr>
              <a:t>3 a Aldona </a:t>
            </a:r>
            <a:r>
              <a:rPr lang="lt-LT" sz="3600" dirty="0" err="1">
                <a:latin typeface="Times New Roman" pitchFamily="18" charset="0"/>
                <a:cs typeface="Times New Roman" pitchFamily="18" charset="0"/>
              </a:rPr>
              <a:t>Zajančkauskienė</a:t>
            </a:r>
            <a:r>
              <a:rPr lang="lt-LT" sz="3600" dirty="0">
                <a:latin typeface="Times New Roman" pitchFamily="18" charset="0"/>
                <a:cs typeface="Times New Roman" pitchFamily="18" charset="0"/>
              </a:rPr>
              <a:t> – 21 mokinys</a:t>
            </a:r>
          </a:p>
          <a:p>
            <a:r>
              <a:rPr lang="lt-LT" sz="3600" dirty="0">
                <a:latin typeface="Times New Roman" pitchFamily="18" charset="0"/>
                <a:cs typeface="Times New Roman" pitchFamily="18" charset="0"/>
              </a:rPr>
              <a:t>3 b Daiva </a:t>
            </a:r>
            <a:r>
              <a:rPr lang="lt-LT" sz="3600" dirty="0" err="1">
                <a:latin typeface="Times New Roman" pitchFamily="18" charset="0"/>
                <a:cs typeface="Times New Roman" pitchFamily="18" charset="0"/>
              </a:rPr>
              <a:t>Eizintienė</a:t>
            </a:r>
            <a:r>
              <a:rPr lang="lt-LT" sz="3600" dirty="0">
                <a:latin typeface="Times New Roman" pitchFamily="18" charset="0"/>
                <a:cs typeface="Times New Roman" pitchFamily="18" charset="0"/>
              </a:rPr>
              <a:t> – 21 mokinys</a:t>
            </a:r>
          </a:p>
          <a:p>
            <a:r>
              <a:rPr lang="lt-LT" sz="3600" dirty="0">
                <a:latin typeface="Times New Roman" pitchFamily="18" charset="0"/>
                <a:cs typeface="Times New Roman" pitchFamily="18" charset="0"/>
              </a:rPr>
              <a:t>3 c Laima Bytautienė – </a:t>
            </a:r>
            <a:r>
              <a:rPr lang="lt-LT" sz="3600" dirty="0" smtClean="0">
                <a:latin typeface="Times New Roman" pitchFamily="18" charset="0"/>
                <a:cs typeface="Times New Roman" pitchFamily="18" charset="0"/>
              </a:rPr>
              <a:t>19 </a:t>
            </a:r>
            <a:r>
              <a:rPr lang="lt-LT" sz="3600" dirty="0">
                <a:latin typeface="Times New Roman" pitchFamily="18" charset="0"/>
                <a:cs typeface="Times New Roman" pitchFamily="18" charset="0"/>
              </a:rPr>
              <a:t>mokinių</a:t>
            </a:r>
          </a:p>
          <a:p>
            <a:pPr marL="0" indent="0">
              <a:buNone/>
            </a:pPr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80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792088"/>
          </a:xfrm>
        </p:spPr>
        <p:txBody>
          <a:bodyPr>
            <a:noAutofit/>
          </a:bodyPr>
          <a:lstStyle/>
          <a:p>
            <a:r>
              <a:rPr lang="lt-LT" sz="4800" dirty="0">
                <a:latin typeface="Times New Roman" pitchFamily="18" charset="0"/>
                <a:cs typeface="Times New Roman" pitchFamily="18" charset="0"/>
              </a:rPr>
              <a:t>MOKINIŲ SKAIČIUS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76088147"/>
              </p:ext>
            </p:extLst>
          </p:nvPr>
        </p:nvGraphicFramePr>
        <p:xfrm>
          <a:off x="468313" y="1412875"/>
          <a:ext cx="7945437" cy="4389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4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7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792088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3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PAŽANGUMAS (%)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18740388"/>
              </p:ext>
            </p:extLst>
          </p:nvPr>
        </p:nvGraphicFramePr>
        <p:xfrm>
          <a:off x="468313" y="1412875"/>
          <a:ext cx="7945437" cy="4389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78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Autofit/>
          </a:bodyPr>
          <a:lstStyle/>
          <a:p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3 KLASĖS </a:t>
            </a:r>
            <a:br>
              <a:rPr lang="lt-LT" sz="4000" dirty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PAŽANGUMAS PAGAL LYGIUS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  <p:graphicFrame>
        <p:nvGraphicFramePr>
          <p:cNvPr id="6" name="Turinio vietos rezervavimo ženklas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482174"/>
              </p:ext>
            </p:extLst>
          </p:nvPr>
        </p:nvGraphicFramePr>
        <p:xfrm>
          <a:off x="467544" y="1628800"/>
          <a:ext cx="8579296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7528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152128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3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PAŽANGUMAS PAGAL LYGIUS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  <p:graphicFrame>
        <p:nvGraphicFramePr>
          <p:cNvPr id="6" name="Turinio vietos rezervavimo ženklas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70107183"/>
              </p:ext>
            </p:extLst>
          </p:nvPr>
        </p:nvGraphicFramePr>
        <p:xfrm>
          <a:off x="457200" y="1600200"/>
          <a:ext cx="8579296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577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3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MOKOSI PUIKIAI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6414284"/>
              </p:ext>
            </p:extLst>
          </p:nvPr>
        </p:nvGraphicFramePr>
        <p:xfrm>
          <a:off x="107504" y="1556792"/>
          <a:ext cx="8856984" cy="433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70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799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Klasė</a:t>
                      </a:r>
                      <a:r>
                        <a:rPr lang="lt-LT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Vardas, pavardė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3 a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Adrija </a:t>
                      </a:r>
                      <a:r>
                        <a:rPr lang="lt-LT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Giedraitytė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3 a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Nojus</a:t>
                      </a: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t-LT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Kačiulis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3 a 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Viltė Kazlauskaitė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lt-LT" sz="2000" i="1" baseline="0" dirty="0">
                          <a:latin typeface="Times New Roman" pitchFamily="18" charset="0"/>
                          <a:cs typeface="Times New Roman" pitchFamily="18" charset="0"/>
                        </a:rPr>
                        <a:t> a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Ina </a:t>
                      </a:r>
                      <a:r>
                        <a:rPr lang="lt-LT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Stanionė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3 b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Augustė Butkutė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3 b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Luknė</a:t>
                      </a: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t-LT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Krištopaitytė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7845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3 b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Domas </a:t>
                      </a:r>
                      <a:r>
                        <a:rPr lang="lt-LT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Medėkša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808339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3 b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Emilija Šimkutė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30970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lang="lt-LT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lt-LT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Julius Juozaitis</a:t>
                      </a:r>
                      <a:endParaRPr lang="lt-LT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3 c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Benas Krasauskas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93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512168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PAŽANGUMO POKYTIS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2019-2022 M.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 3 KLASĖS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METINIS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80477320"/>
              </p:ext>
            </p:extLst>
          </p:nvPr>
        </p:nvGraphicFramePr>
        <p:xfrm>
          <a:off x="35496" y="3212976"/>
          <a:ext cx="8928995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Mokslo metai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Aukštesnysis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Pagrindinis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Patenkinamas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75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Nepatenkinamas</a:t>
                      </a:r>
                      <a:endParaRPr lang="en-US" sz="175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2019-2020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2020-2021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2021-2022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48536017"/>
                  </a:ext>
                </a:extLst>
              </a:tr>
            </a:tbl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90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3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LANKOMUMAS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07300582"/>
              </p:ext>
            </p:extLst>
          </p:nvPr>
        </p:nvGraphicFramePr>
        <p:xfrm>
          <a:off x="468313" y="1412875"/>
          <a:ext cx="7945437" cy="4389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37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3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LANKOMUMAS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  <p:graphicFrame>
        <p:nvGraphicFramePr>
          <p:cNvPr id="6" name="Turinio vietos rezervavimo ženklas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62956372"/>
              </p:ext>
            </p:extLst>
          </p:nvPr>
        </p:nvGraphicFramePr>
        <p:xfrm>
          <a:off x="457200" y="1600200"/>
          <a:ext cx="8507288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1607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3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LANKO PUIKIAI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559380931"/>
              </p:ext>
            </p:extLst>
          </p:nvPr>
        </p:nvGraphicFramePr>
        <p:xfrm>
          <a:off x="53752" y="2235748"/>
          <a:ext cx="8964488" cy="839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74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70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2848"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Klasė</a:t>
                      </a:r>
                      <a:r>
                        <a:rPr lang="lt-LT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Vardas, pavardė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3 b 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Paulina </a:t>
                      </a:r>
                      <a:r>
                        <a:rPr lang="lt-LT" sz="2000" i="1" dirty="0" err="1">
                          <a:latin typeface="Times New Roman" pitchFamily="18" charset="0"/>
                          <a:cs typeface="Times New Roman" pitchFamily="18" charset="0"/>
                        </a:rPr>
                        <a:t>Sturytė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30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792088"/>
          </a:xfrm>
        </p:spPr>
        <p:txBody>
          <a:bodyPr>
            <a:noAutofit/>
          </a:bodyPr>
          <a:lstStyle/>
          <a:p>
            <a:r>
              <a:rPr lang="lt-LT" sz="4800" dirty="0">
                <a:latin typeface="Times New Roman" pitchFamily="18" charset="0"/>
                <a:cs typeface="Times New Roman" pitchFamily="18" charset="0"/>
              </a:rPr>
              <a:t>4 KLASĖS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67544" y="1412776"/>
            <a:ext cx="8424936" cy="4389120"/>
          </a:xfrm>
        </p:spPr>
        <p:txBody>
          <a:bodyPr>
            <a:normAutofit/>
          </a:bodyPr>
          <a:lstStyle/>
          <a:p>
            <a:endParaRPr lang="lt-LT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4 a Auksė Jankūnienė – </a:t>
            </a: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mokiniai</a:t>
            </a:r>
          </a:p>
          <a:p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4 b Gražina </a:t>
            </a:r>
            <a:r>
              <a:rPr lang="lt-LT" sz="4000" dirty="0" err="1">
                <a:latin typeface="Times New Roman" pitchFamily="18" charset="0"/>
                <a:cs typeface="Times New Roman" pitchFamily="18" charset="0"/>
              </a:rPr>
              <a:t>Seredienė</a:t>
            </a:r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 – 22 mokiniai</a:t>
            </a:r>
          </a:p>
        </p:txBody>
      </p:sp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82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568952" cy="792088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4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PAŽANGUMAS (%)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12424432"/>
              </p:ext>
            </p:extLst>
          </p:nvPr>
        </p:nvGraphicFramePr>
        <p:xfrm>
          <a:off x="468313" y="1412875"/>
          <a:ext cx="7945437" cy="4389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83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892480" cy="1584176"/>
          </a:xfrm>
        </p:spPr>
        <p:txBody>
          <a:bodyPr>
            <a:noAutofit/>
          </a:bodyPr>
          <a:lstStyle/>
          <a:p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>Mokinių skaičiaus pokytis 2013-2022 m. </a:t>
            </a:r>
            <a:br>
              <a:rPr lang="lt-LT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>1-4 klasės METINIS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6301616"/>
              </p:ext>
            </p:extLst>
          </p:nvPr>
        </p:nvGraphicFramePr>
        <p:xfrm>
          <a:off x="107504" y="1472405"/>
          <a:ext cx="8928989" cy="5385595"/>
        </p:xfrm>
        <a:graphic>
          <a:graphicData uri="http://schemas.openxmlformats.org/drawingml/2006/table">
            <a:tbl>
              <a:tblPr firstRow="1" bandRow="1"/>
              <a:tblGrid>
                <a:gridCol w="18001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46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215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04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833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dirty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Mokslo metai</a:t>
                      </a:r>
                      <a:endParaRPr lang="lt-LT" sz="200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kern="1200" dirty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Mok. sk. </a:t>
                      </a:r>
                      <a:endParaRPr lang="lt-LT" sz="2000" kern="1200" dirty="0" smtClean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kern="1200" dirty="0" smtClean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lt-LT" sz="2000" kern="1200" dirty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m. pradžioje</a:t>
                      </a:r>
                      <a:endParaRPr lang="lt-LT" sz="200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kern="1200" dirty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Išvyko </a:t>
                      </a:r>
                      <a:endParaRPr lang="lt-LT" sz="200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kern="1200" dirty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Atvyko </a:t>
                      </a:r>
                      <a:endParaRPr lang="lt-LT" sz="200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kern="1200" dirty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Mok. sk. </a:t>
                      </a:r>
                      <a:r>
                        <a:rPr lang="lt-LT" sz="2000" kern="1200" dirty="0" err="1" smtClean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lt-LT" sz="2000" kern="1200" dirty="0" smtClean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lt-LT" sz="2000" kern="1200" baseline="0" dirty="0" smtClean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t-LT" sz="2000" kern="1200" baseline="0" dirty="0" err="1" smtClean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lt-LT" sz="2000" kern="1200" baseline="0" dirty="0" smtClean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pabaigoje</a:t>
                      </a:r>
                      <a:endParaRPr lang="lt-LT" sz="200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5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400" b="0" dirty="0" smtClean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2013-2014</a:t>
                      </a:r>
                      <a:endParaRPr lang="lt-LT" sz="2400" b="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193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188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5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400" b="0" dirty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2014-2015</a:t>
                      </a:r>
                      <a:endParaRPr lang="lt-LT" sz="2400" b="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179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176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5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400" b="0" dirty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2015-2016</a:t>
                      </a:r>
                      <a:endParaRPr lang="lt-LT" sz="2400" b="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174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173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5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400" b="0" dirty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2016-2017</a:t>
                      </a:r>
                      <a:endParaRPr lang="lt-LT" sz="2400" b="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165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161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5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400" b="0" dirty="0" smtClean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2017-2018</a:t>
                      </a:r>
                      <a:endParaRPr lang="lt-LT" sz="2400" b="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150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148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5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400" b="0" dirty="0" smtClean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2018-2019</a:t>
                      </a:r>
                      <a:endParaRPr lang="lt-LT" sz="2400" b="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155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033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155</a:t>
                      </a:r>
                      <a:endParaRPr lang="lt-LT" sz="2400" b="0" dirty="0">
                        <a:solidFill>
                          <a:srgbClr val="0033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9276"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2019-2020</a:t>
                      </a:r>
                      <a:endParaRPr lang="en-US" sz="2400" b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</a:t>
                      </a:r>
                      <a:endParaRPr lang="en-US" sz="2400" b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b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b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196</a:t>
                      </a:r>
                      <a:endParaRPr lang="en-US" sz="2400" b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9276"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2020-2021</a:t>
                      </a:r>
                      <a:endParaRPr lang="en-US" sz="2400" b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189</a:t>
                      </a:r>
                      <a:endParaRPr lang="en-US" sz="2400" b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b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b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189</a:t>
                      </a:r>
                      <a:endParaRPr lang="en-US" sz="2400" b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20925">
                <a:tc>
                  <a:txBody>
                    <a:bodyPr/>
                    <a:lstStyle/>
                    <a:p>
                      <a:pPr algn="ctr"/>
                      <a:r>
                        <a:rPr lang="lt-LT" sz="2400" b="1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2021-2022</a:t>
                      </a:r>
                      <a:endParaRPr lang="en-US" sz="2400" b="1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1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197</a:t>
                      </a:r>
                      <a:endParaRPr lang="en-US" sz="2400" b="1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1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 b="1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1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b="1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400" b="1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  <a:endParaRPr lang="en-US" sz="2400" b="1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315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257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Autofit/>
          </a:bodyPr>
          <a:lstStyle/>
          <a:p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4 KLASĖS </a:t>
            </a:r>
            <a:br>
              <a:rPr lang="lt-LT" sz="4000" dirty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PAŽANGUMAS PAGAL LYGIUS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  <p:graphicFrame>
        <p:nvGraphicFramePr>
          <p:cNvPr id="6" name="Turinio vietos rezervavimo ženklas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14107468"/>
              </p:ext>
            </p:extLst>
          </p:nvPr>
        </p:nvGraphicFramePr>
        <p:xfrm>
          <a:off x="457200" y="1600200"/>
          <a:ext cx="8579296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7895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152128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4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PAŽANGUMAS PAGAL LYGIUS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  <p:graphicFrame>
        <p:nvGraphicFramePr>
          <p:cNvPr id="6" name="Turinio vietos rezervavimo ženklas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37342198"/>
              </p:ext>
            </p:extLst>
          </p:nvPr>
        </p:nvGraphicFramePr>
        <p:xfrm>
          <a:off x="457200" y="1600200"/>
          <a:ext cx="8579296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7864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4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MOKOSI PUIKIAI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53977687"/>
              </p:ext>
            </p:extLst>
          </p:nvPr>
        </p:nvGraphicFramePr>
        <p:xfrm>
          <a:off x="107503" y="2564904"/>
          <a:ext cx="9036497" cy="195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8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23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519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Klasė</a:t>
                      </a:r>
                      <a:r>
                        <a:rPr lang="lt-LT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Vardas, pavardė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Klasė</a:t>
                      </a:r>
                      <a:r>
                        <a:rPr lang="lt-LT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Vardas, pavardė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4 a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lt-LT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Urtė </a:t>
                      </a:r>
                      <a:r>
                        <a:rPr lang="lt-LT" sz="2000" i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Bičkutė</a:t>
                      </a:r>
                      <a:endParaRPr lang="lt-LT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4 b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Lukrecija Banytė</a:t>
                      </a: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t-LT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4 a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Evaldas Meškauskas</a:t>
                      </a: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4 b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Vesta Gailiūtė</a:t>
                      </a: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2752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4 b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Rugilė Barčaitė</a:t>
                      </a: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4 b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Pijus </a:t>
                      </a:r>
                      <a:r>
                        <a:rPr lang="lt-LT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Buividas</a:t>
                      </a:r>
                      <a:endParaRPr lang="lt-LT" sz="2000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691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512168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PAŽANGUMO POKYTIS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2018-2022 M.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 4 KLASĖS </a:t>
            </a: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METINIS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54698801"/>
              </p:ext>
            </p:extLst>
          </p:nvPr>
        </p:nvGraphicFramePr>
        <p:xfrm>
          <a:off x="35496" y="3212976"/>
          <a:ext cx="8928995" cy="195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85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Mokslo metai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Aukštesnysis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Pagrindinis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Patenkinamas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75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Nepatenkinamas</a:t>
                      </a:r>
                      <a:endParaRPr lang="en-US" sz="175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2018-2019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2019-2020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2020-2021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t-LT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2021-2022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533693710"/>
                  </a:ext>
                </a:extLst>
              </a:tr>
            </a:tbl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69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4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LANKOMUMAS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15623987"/>
              </p:ext>
            </p:extLst>
          </p:nvPr>
        </p:nvGraphicFramePr>
        <p:xfrm>
          <a:off x="468313" y="1412875"/>
          <a:ext cx="7945437" cy="4389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48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4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LANKOMUMAS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  <p:graphicFrame>
        <p:nvGraphicFramePr>
          <p:cNvPr id="6" name="Turinio vietos rezervavimo ženklas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5213744"/>
              </p:ext>
            </p:extLst>
          </p:nvPr>
        </p:nvGraphicFramePr>
        <p:xfrm>
          <a:off x="457200" y="1600200"/>
          <a:ext cx="8507288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6993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rmAutofit fontScale="90000"/>
          </a:bodyPr>
          <a:lstStyle/>
          <a:p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1-4 KLASĖS </a:t>
            </a:r>
            <a:br>
              <a:rPr lang="lt-LT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dirty="0" smtClean="0">
                <a:latin typeface="Times New Roman" pitchFamily="18" charset="0"/>
                <a:cs typeface="Times New Roman" pitchFamily="18" charset="0"/>
              </a:rPr>
              <a:t>LANKOMUMAS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00895914"/>
              </p:ext>
            </p:extLst>
          </p:nvPr>
        </p:nvGraphicFramePr>
        <p:xfrm>
          <a:off x="1" y="1412875"/>
          <a:ext cx="9144000" cy="4389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29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1-4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LANKOMUMAS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83148062"/>
              </p:ext>
            </p:extLst>
          </p:nvPr>
        </p:nvGraphicFramePr>
        <p:xfrm>
          <a:off x="1" y="1412875"/>
          <a:ext cx="9144000" cy="4389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4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1-4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LANKOMUMAS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77423914"/>
              </p:ext>
            </p:extLst>
          </p:nvPr>
        </p:nvGraphicFramePr>
        <p:xfrm>
          <a:off x="1" y="1412875"/>
          <a:ext cx="9144000" cy="4389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4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Autofit/>
          </a:bodyPr>
          <a:lstStyle/>
          <a:p>
            <a:r>
              <a:rPr lang="lt-LT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1-4 KLASĖS </a:t>
            </a:r>
            <a:br>
              <a:rPr lang="lt-LT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lt-LT" sz="4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LANKOMUMAS</a:t>
            </a:r>
            <a:endParaRPr lang="en-US" sz="4000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67544" y="1412776"/>
            <a:ext cx="7946080" cy="41044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lt-LT" sz="4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Iš viso praleista pamokų – </a:t>
            </a:r>
            <a:r>
              <a:rPr lang="lt-LT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16035</a:t>
            </a: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lt-LT" sz="4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Iš jų:</a:t>
            </a:r>
          </a:p>
          <a:p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 dėl ligos </a:t>
            </a:r>
            <a:r>
              <a:rPr lang="lt-LT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15657</a:t>
            </a: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lt-LT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Dėl kitų priežasčių – </a:t>
            </a:r>
            <a:r>
              <a:rPr lang="lt-LT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378</a:t>
            </a:r>
            <a:r>
              <a:rPr lang="lt-LT" sz="4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lt-LT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Vienam mokiniui tenka – </a:t>
            </a:r>
            <a:r>
              <a:rPr lang="lt-LT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80,2. </a:t>
            </a:r>
            <a:endParaRPr lang="lt-LT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09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792088"/>
          </a:xfrm>
        </p:spPr>
        <p:txBody>
          <a:bodyPr>
            <a:noAutofit/>
          </a:bodyPr>
          <a:lstStyle/>
          <a:p>
            <a:r>
              <a:rPr lang="lt-LT" sz="4800" dirty="0">
                <a:latin typeface="Times New Roman" pitchFamily="18" charset="0"/>
                <a:cs typeface="Times New Roman" pitchFamily="18" charset="0"/>
              </a:rPr>
              <a:t>1 KLASĖS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urinio vietos rezervavimo ženklas 2"/>
          <p:cNvSpPr>
            <a:spLocks noGrp="1"/>
          </p:cNvSpPr>
          <p:nvPr>
            <p:ph sz="half" idx="1"/>
          </p:nvPr>
        </p:nvSpPr>
        <p:spPr>
          <a:xfrm>
            <a:off x="467544" y="1412776"/>
            <a:ext cx="8424936" cy="4389120"/>
          </a:xfrm>
        </p:spPr>
        <p:txBody>
          <a:bodyPr>
            <a:normAutofit/>
          </a:bodyPr>
          <a:lstStyle/>
          <a:p>
            <a:endParaRPr lang="lt-LT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1 a Daiva </a:t>
            </a:r>
            <a:r>
              <a:rPr lang="lt-LT" sz="4000" dirty="0" err="1">
                <a:latin typeface="Times New Roman" pitchFamily="18" charset="0"/>
                <a:cs typeface="Times New Roman" pitchFamily="18" charset="0"/>
              </a:rPr>
              <a:t>Stankienė</a:t>
            </a:r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 – 24 mokiniai</a:t>
            </a:r>
          </a:p>
          <a:p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1 b Rita </a:t>
            </a:r>
            <a:r>
              <a:rPr lang="lt-LT" sz="4000" dirty="0" err="1">
                <a:latin typeface="Times New Roman" pitchFamily="18" charset="0"/>
                <a:cs typeface="Times New Roman" pitchFamily="18" charset="0"/>
              </a:rPr>
              <a:t>Krištopaitienė</a:t>
            </a:r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 – 23 mokiniai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24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080120"/>
          </a:xfrm>
        </p:spPr>
        <p:txBody>
          <a:bodyPr>
            <a:noAutofit/>
          </a:bodyPr>
          <a:lstStyle/>
          <a:p>
            <a:r>
              <a:rPr lang="lt-LT" sz="4000" cap="all" dirty="0">
                <a:ln w="9000" cmpd="sng">
                  <a:solidFill>
                    <a:srgbClr val="009F00">
                      <a:lumMod val="50000"/>
                    </a:srgbClr>
                  </a:solidFill>
                  <a:prstDash val="solid"/>
                </a:ln>
                <a:solidFill>
                  <a:srgbClr val="003300"/>
                </a:solidFill>
                <a:effectLst>
                  <a:innerShdw blurRad="114300">
                    <a:prstClr val="black"/>
                  </a:innerShd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lankomumo pokytis</a:t>
            </a:r>
            <a:br>
              <a:rPr lang="lt-LT" sz="4000" cap="all" dirty="0">
                <a:ln w="9000" cmpd="sng">
                  <a:solidFill>
                    <a:srgbClr val="009F00">
                      <a:lumMod val="50000"/>
                    </a:srgbClr>
                  </a:solidFill>
                  <a:prstDash val="solid"/>
                </a:ln>
                <a:solidFill>
                  <a:srgbClr val="003300"/>
                </a:solidFill>
                <a:effectLst>
                  <a:innerShdw blurRad="114300">
                    <a:prstClr val="black"/>
                  </a:innerShd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lt-LT" sz="4000" cap="all" dirty="0">
                <a:ln w="9000" cmpd="sng">
                  <a:solidFill>
                    <a:srgbClr val="009F00">
                      <a:lumMod val="50000"/>
                    </a:srgbClr>
                  </a:solidFill>
                  <a:prstDash val="solid"/>
                </a:ln>
                <a:solidFill>
                  <a:srgbClr val="003300"/>
                </a:solidFill>
                <a:effectLst>
                  <a:innerShdw blurRad="114300">
                    <a:prstClr val="black"/>
                  </a:innerShdw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1-4 klasės metinis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urinio vietos rezervavimo ženklas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8298035"/>
              </p:ext>
            </p:extLst>
          </p:nvPr>
        </p:nvGraphicFramePr>
        <p:xfrm>
          <a:off x="27456" y="1268760"/>
          <a:ext cx="8964489" cy="5194473"/>
        </p:xfrm>
        <a:graphic>
          <a:graphicData uri="http://schemas.openxmlformats.org/drawingml/2006/table">
            <a:tbl>
              <a:tblPr firstRow="1" bandRow="1"/>
              <a:tblGrid>
                <a:gridCol w="1517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60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6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00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50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707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600" dirty="0" smtClean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Mokslo metai </a:t>
                      </a:r>
                      <a:endParaRPr lang="lt-LT" sz="160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lt-LT" sz="160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Praleistos</a:t>
                      </a:r>
                      <a:r>
                        <a:rPr lang="lt-LT" sz="16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pamokos</a:t>
                      </a:r>
                      <a:endParaRPr lang="lt-LT" sz="160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lt-LT" sz="160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Praleistos</a:t>
                      </a:r>
                      <a:r>
                        <a:rPr lang="lt-LT" sz="16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pamokos dėl ligos</a:t>
                      </a:r>
                      <a:endParaRPr lang="lt-LT" sz="160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lt-LT" sz="160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Vidutiniškai</a:t>
                      </a:r>
                      <a:r>
                        <a:rPr lang="lt-LT" sz="16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praleistų pamokų skaičius vienam mokiniui</a:t>
                      </a:r>
                      <a:endParaRPr lang="lt-LT" sz="160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lt-LT" sz="160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Neteisintos</a:t>
                      </a:r>
                      <a:r>
                        <a:rPr lang="lt-LT" sz="16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pamokos</a:t>
                      </a:r>
                      <a:endParaRPr lang="lt-LT" sz="160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6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dirty="0" smtClean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2013-2014</a:t>
                      </a:r>
                      <a:endParaRPr lang="lt-LT" sz="200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10025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6444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53,32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95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dirty="0" smtClean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2014-2015</a:t>
                      </a:r>
                      <a:endParaRPr lang="lt-LT" sz="200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8954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6312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50,87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95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dirty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2015-2016</a:t>
                      </a:r>
                      <a:endParaRPr lang="lt-LT" sz="200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9334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6636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53,95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95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dirty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2016-2017</a:t>
                      </a:r>
                      <a:endParaRPr lang="lt-LT" sz="200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lt-LT" sz="200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7855</a:t>
                      </a:r>
                      <a:endParaRPr lang="en-US" sz="200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5457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48,78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6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dirty="0" smtClean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2017-2018</a:t>
                      </a:r>
                      <a:endParaRPr lang="lt-LT" sz="200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lt-LT" sz="200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6495</a:t>
                      </a:r>
                      <a:endParaRPr lang="en-US" sz="200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4575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43,88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16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2000" dirty="0" smtClean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2018-2019</a:t>
                      </a:r>
                      <a:endParaRPr lang="lt-LT" sz="200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lt-LT" sz="200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6898</a:t>
                      </a:r>
                      <a:endParaRPr lang="en-US" sz="200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4915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44,5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endParaRPr kumimoji="0" lang="en-US" sz="2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83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lt-LT" sz="20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2019-2020</a:t>
                      </a:r>
                      <a:endParaRPr lang="en-US" sz="2000" b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lt-LT" sz="20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6510</a:t>
                      </a:r>
                      <a:endParaRPr lang="en-US" sz="2000" b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lt-LT" sz="20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6240</a:t>
                      </a:r>
                      <a:endParaRPr lang="en-US" sz="2000" b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lt-LT" sz="20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33,2</a:t>
                      </a:r>
                      <a:endParaRPr lang="en-US" sz="2000" b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lt-LT" sz="20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000" b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40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lt-LT" sz="20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2020-2021</a:t>
                      </a:r>
                      <a:endParaRPr lang="en-US" sz="2000" b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lt-LT" sz="20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2068</a:t>
                      </a:r>
                      <a:endParaRPr lang="en-US" sz="2000" b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lt-LT" sz="20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1895</a:t>
                      </a:r>
                      <a:endParaRPr lang="en-US" sz="2000" b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lt-LT" sz="20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10,9</a:t>
                      </a:r>
                      <a:endParaRPr lang="en-US" sz="2000" b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entury Schoolbook"/>
                        </a:defRPr>
                      </a:lvl9pPr>
                    </a:lstStyle>
                    <a:p>
                      <a:pPr algn="ctr"/>
                      <a:r>
                        <a:rPr lang="lt-LT" sz="20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000" b="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09755">
                <a:tc>
                  <a:txBody>
                    <a:bodyPr/>
                    <a:lstStyle/>
                    <a:p>
                      <a:pPr algn="ctr"/>
                      <a:r>
                        <a:rPr lang="lt-LT" sz="2000" b="1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2021-2022</a:t>
                      </a:r>
                      <a:endParaRPr lang="en-US" sz="2000" b="1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b="1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16035</a:t>
                      </a:r>
                      <a:endParaRPr lang="en-US" sz="2000" b="1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b="1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15657</a:t>
                      </a:r>
                      <a:endParaRPr lang="en-US" sz="2000" b="1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b="1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80,2</a:t>
                      </a:r>
                      <a:endParaRPr lang="en-US" sz="2000" b="1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2000" b="1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000" b="1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7391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873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1-4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PAŽANGUMAS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urinio vietos rezervavimo ženklas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3403504"/>
              </p:ext>
            </p:extLst>
          </p:nvPr>
        </p:nvGraphicFramePr>
        <p:xfrm>
          <a:off x="468313" y="1412875"/>
          <a:ext cx="7945437" cy="4389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90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1-4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PAŽANGUMAS PAGAL LYGIUS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0412605"/>
              </p:ext>
            </p:extLst>
          </p:nvPr>
        </p:nvGraphicFramePr>
        <p:xfrm>
          <a:off x="1" y="1412875"/>
          <a:ext cx="9144000" cy="4389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0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MOKYMOSI REZULTATAI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1-4 KLASĖS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urinio vietos rezervavimo ženklas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51474941"/>
              </p:ext>
            </p:extLst>
          </p:nvPr>
        </p:nvGraphicFramePr>
        <p:xfrm>
          <a:off x="179512" y="1412874"/>
          <a:ext cx="8856983" cy="4752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990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MOKYMOSI REZULTATAI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1-4 KLASĖS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urinio vietos rezervavimo ženklas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55102612"/>
              </p:ext>
            </p:extLst>
          </p:nvPr>
        </p:nvGraphicFramePr>
        <p:xfrm>
          <a:off x="179512" y="1412874"/>
          <a:ext cx="8856983" cy="4752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54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6768" y="-99392"/>
            <a:ext cx="8820472" cy="1116720"/>
          </a:xfrm>
        </p:spPr>
        <p:txBody>
          <a:bodyPr>
            <a:normAutofit/>
          </a:bodyPr>
          <a:lstStyle/>
          <a:p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PAŽANGUMO POKYTIS 2017-2021 M. </a:t>
            </a:r>
            <a:br>
              <a:rPr lang="lt-LT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lt-LT" sz="3200" dirty="0" smtClean="0">
                <a:latin typeface="Times New Roman" pitchFamily="18" charset="0"/>
                <a:cs typeface="Times New Roman" pitchFamily="18" charset="0"/>
              </a:rPr>
              <a:t>1-4 KLASĖS METINIS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urinio vietos rezervavimo ženklas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7640577"/>
              </p:ext>
            </p:extLst>
          </p:nvPr>
        </p:nvGraphicFramePr>
        <p:xfrm>
          <a:off x="16768" y="1340768"/>
          <a:ext cx="9163796" cy="4522031"/>
        </p:xfrm>
        <a:graphic>
          <a:graphicData uri="http://schemas.openxmlformats.org/drawingml/2006/table">
            <a:tbl>
              <a:tblPr firstRow="1" bandRow="1"/>
              <a:tblGrid>
                <a:gridCol w="1547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4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26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95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26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562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348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600" dirty="0" smtClean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Mokslo metai</a:t>
                      </a:r>
                      <a:endParaRPr lang="lt-LT" sz="160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 smtClean="0">
                          <a:solidFill>
                            <a:srgbClr val="08080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Mokinių</a:t>
                      </a:r>
                      <a:r>
                        <a:rPr lang="lt-LT" sz="1600" baseline="0" dirty="0" smtClean="0">
                          <a:solidFill>
                            <a:srgbClr val="08080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skaičius</a:t>
                      </a:r>
                      <a:endParaRPr lang="lt-LT" sz="1600" dirty="0">
                        <a:solidFill>
                          <a:srgbClr val="080808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Aukšt</a:t>
                      </a:r>
                      <a:r>
                        <a:rPr kumimoji="0" lang="lt-LT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kumimoji="0" lang="lt-LT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 err="1" smtClean="0">
                          <a:solidFill>
                            <a:srgbClr val="08080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Pagr</a:t>
                      </a:r>
                      <a:r>
                        <a:rPr lang="lt-LT" sz="1600" dirty="0" smtClean="0">
                          <a:solidFill>
                            <a:srgbClr val="08080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lt-LT" sz="1600" dirty="0">
                        <a:solidFill>
                          <a:srgbClr val="080808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 err="1" smtClean="0">
                          <a:solidFill>
                            <a:srgbClr val="08080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Patenk</a:t>
                      </a:r>
                      <a:r>
                        <a:rPr lang="lt-LT" sz="1600" dirty="0" smtClean="0">
                          <a:solidFill>
                            <a:srgbClr val="08080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lt-LT" sz="1600" dirty="0">
                        <a:solidFill>
                          <a:srgbClr val="080808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 err="1" smtClean="0">
                          <a:solidFill>
                            <a:srgbClr val="08080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Nepatenk</a:t>
                      </a:r>
                      <a:r>
                        <a:rPr lang="lt-LT" sz="1600" dirty="0" smtClean="0">
                          <a:solidFill>
                            <a:srgbClr val="080808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lt-LT" sz="1600" dirty="0">
                        <a:solidFill>
                          <a:srgbClr val="080808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86257" marR="18625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2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900" dirty="0" smtClean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2013-2014</a:t>
                      </a:r>
                      <a:endParaRPr lang="lt-LT" sz="190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188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80808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34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(18,1 %)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85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(45,2 %)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67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(35,7 %)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(1 %)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900" dirty="0" smtClean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2014-2015</a:t>
                      </a:r>
                      <a:endParaRPr lang="lt-LT" sz="190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90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176</a:t>
                      </a:r>
                      <a:endParaRPr lang="en-US" sz="190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(14,8%) 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79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(44,9 %)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71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(40,3 %) 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(0 %)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900" dirty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2015-2016</a:t>
                      </a:r>
                      <a:endParaRPr lang="lt-LT" sz="190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90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173</a:t>
                      </a:r>
                      <a:endParaRPr lang="en-US" sz="190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(16,1 %)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76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(44 %) 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63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(36,5 %) 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(3,4 %)</a:t>
                      </a:r>
                      <a:endParaRPr kumimoji="0" lang="en-US" sz="1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900" dirty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2016-2017</a:t>
                      </a:r>
                      <a:endParaRPr lang="lt-LT" sz="190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90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161</a:t>
                      </a:r>
                      <a:endParaRPr lang="en-US" sz="190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90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 </a:t>
                      </a:r>
                      <a:r>
                        <a:rPr lang="lt-LT" sz="19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(15,6 %)</a:t>
                      </a:r>
                      <a:endParaRPr lang="en-US" sz="19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66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(41 %)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65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(40,3 %)</a:t>
                      </a:r>
                      <a:endParaRPr kumimoji="0" lang="en-US" sz="1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(3,1 %)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900" dirty="0" smtClean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2017-2018</a:t>
                      </a:r>
                      <a:endParaRPr lang="lt-LT" sz="190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90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148</a:t>
                      </a:r>
                      <a:endParaRPr lang="en-US" sz="190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90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r>
                        <a:rPr lang="lt-LT" sz="190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(11,5 %)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(37,1 %)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70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(47,3 %)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(4,1 %)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t-LT" sz="1900" dirty="0" smtClean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2018-2019</a:t>
                      </a:r>
                      <a:endParaRPr lang="lt-LT" sz="1900" dirty="0">
                        <a:solidFill>
                          <a:srgbClr val="080808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90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155</a:t>
                      </a:r>
                      <a:endParaRPr lang="en-US" sz="1900" dirty="0">
                        <a:solidFill>
                          <a:srgbClr val="08080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(16,8 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61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(39,4 %)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64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(41,3 %)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80808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(2,5 %)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900" b="0" dirty="0" smtClean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2019-2020</a:t>
                      </a: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9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196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9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r>
                        <a:rPr lang="lt-LT" sz="1900" b="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(19 %)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9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r>
                        <a:rPr lang="lt-LT" sz="1900" b="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(34,5 %)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9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r>
                        <a:rPr lang="lt-LT" sz="1900" b="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(45 %)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9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lt-LT" sz="1900" b="0" baseline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(1,5 %)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900" b="0" dirty="0" smtClean="0">
                          <a:solidFill>
                            <a:srgbClr val="080808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2020-2021</a:t>
                      </a: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900" b="0" dirty="0" smtClean="0">
                          <a:solidFill>
                            <a:srgbClr val="08080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189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29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(15 %)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75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(40 %)</a:t>
                      </a:r>
                      <a:endParaRPr kumimoji="0" lang="lt-LT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83 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(44 %)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</a:t>
                      </a:r>
                      <a:r>
                        <a:rPr kumimoji="0" lang="lt-LT" sz="19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(1 %)</a:t>
                      </a:r>
                      <a:endParaRPr kumimoji="0" lang="en-US" sz="1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81809">
                <a:tc>
                  <a:txBody>
                    <a:bodyPr/>
                    <a:lstStyle/>
                    <a:p>
                      <a:pPr algn="ctr"/>
                      <a:r>
                        <a:rPr lang="lt-LT" sz="19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2021-2022</a:t>
                      </a:r>
                      <a:endParaRPr lang="en-US" sz="19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71391" marR="171391" marT="42117" marB="42117"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9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35 </a:t>
                      </a:r>
                      <a:r>
                        <a:rPr kumimoji="0" lang="lt-LT" sz="1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(17,5 %)</a:t>
                      </a:r>
                      <a:endParaRPr kumimoji="0" lang="en-US" sz="19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74 </a:t>
                      </a:r>
                      <a:r>
                        <a:rPr kumimoji="0" lang="lt-LT" sz="1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(37 %)</a:t>
                      </a:r>
                      <a:endParaRPr kumimoji="0" lang="en-US" sz="19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91 </a:t>
                      </a:r>
                      <a:r>
                        <a:rPr kumimoji="0" lang="lt-LT" sz="1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(45,5 %)</a:t>
                      </a:r>
                      <a:endParaRPr kumimoji="0" lang="en-US" sz="19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lt-LT" sz="1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kumimoji="0" lang="en-US" sz="19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F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4685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0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68952" cy="1152128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1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PAŽANGUMAS (%)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sz="half" idx="1"/>
          </p:nvPr>
        </p:nvGraphicFramePr>
        <p:xfrm>
          <a:off x="468313" y="1412875"/>
          <a:ext cx="7945437" cy="4389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00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Autofit/>
          </a:bodyPr>
          <a:lstStyle/>
          <a:p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1 KLASĖS </a:t>
            </a:r>
            <a:br>
              <a:rPr lang="lt-LT" sz="4000" dirty="0">
                <a:latin typeface="Times New Roman" pitchFamily="18" charset="0"/>
                <a:cs typeface="Times New Roman" pitchFamily="18" charset="0"/>
              </a:rPr>
            </a:br>
            <a:r>
              <a:rPr lang="lt-LT" sz="4000" dirty="0">
                <a:latin typeface="Times New Roman" pitchFamily="18" charset="0"/>
                <a:cs typeface="Times New Roman" pitchFamily="18" charset="0"/>
              </a:rPr>
              <a:t>PAŽANGUMAS PAGAL LYGIUS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  <p:graphicFrame>
        <p:nvGraphicFramePr>
          <p:cNvPr id="6" name="Turinio vietos rezervavimo ženklas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24443641"/>
              </p:ext>
            </p:extLst>
          </p:nvPr>
        </p:nvGraphicFramePr>
        <p:xfrm>
          <a:off x="457200" y="1600200"/>
          <a:ext cx="8579296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24387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152128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1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PAŽANGUMAS PAGAL LYGIUS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  <p:graphicFrame>
        <p:nvGraphicFramePr>
          <p:cNvPr id="6" name="Turinio vietos rezervavimo ženklas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1323165"/>
              </p:ext>
            </p:extLst>
          </p:nvPr>
        </p:nvGraphicFramePr>
        <p:xfrm>
          <a:off x="457200" y="1600200"/>
          <a:ext cx="8579296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4010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1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MOKOSI PUIKIAI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081786902"/>
              </p:ext>
            </p:extLst>
          </p:nvPr>
        </p:nvGraphicFramePr>
        <p:xfrm>
          <a:off x="107503" y="1772816"/>
          <a:ext cx="9036497" cy="2804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80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23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519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8392"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Klasė</a:t>
                      </a:r>
                      <a:r>
                        <a:rPr lang="lt-LT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Vardas, pavardė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Klasė</a:t>
                      </a:r>
                      <a:r>
                        <a:rPr lang="lt-LT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Vardas, pavardė</a:t>
                      </a:r>
                      <a:endParaRPr lang="en-US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309">
                <a:tc>
                  <a:txBody>
                    <a:bodyPr/>
                    <a:lstStyle/>
                    <a:p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1 a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Emilis </a:t>
                      </a:r>
                      <a:r>
                        <a:rPr lang="lt-LT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Alūzas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1 b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Barbora </a:t>
                      </a:r>
                      <a:r>
                        <a:rPr lang="lt-LT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Aniščenko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309">
                <a:tc>
                  <a:txBody>
                    <a:bodyPr/>
                    <a:lstStyle/>
                    <a:p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1 a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Dovilė </a:t>
                      </a:r>
                      <a:r>
                        <a:rPr lang="lt-LT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Jucytė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1 b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Urtė </a:t>
                      </a:r>
                      <a:r>
                        <a:rPr lang="lt-LT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Barzdaitytė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309">
                <a:tc>
                  <a:txBody>
                    <a:bodyPr/>
                    <a:lstStyle/>
                    <a:p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1 a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Elena </a:t>
                      </a:r>
                      <a:r>
                        <a:rPr lang="lt-LT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Katauskaitė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lt-LT" sz="2000" i="1" baseline="0" dirty="0">
                          <a:latin typeface="Times New Roman" pitchFamily="18" charset="0"/>
                          <a:cs typeface="Times New Roman" pitchFamily="18" charset="0"/>
                        </a:rPr>
                        <a:t> b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Akvilė Burneikaitė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309">
                <a:tc>
                  <a:txBody>
                    <a:bodyPr/>
                    <a:lstStyle/>
                    <a:p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1 a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Austėja </a:t>
                      </a:r>
                      <a:r>
                        <a:rPr lang="lt-LT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Turauskytė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1 b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Vilius Markevičius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309">
                <a:tc>
                  <a:txBody>
                    <a:bodyPr/>
                    <a:lstStyle/>
                    <a:p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lt-LT" sz="2000" i="1" dirty="0">
                          <a:latin typeface="Times New Roman" pitchFamily="18" charset="0"/>
                          <a:cs typeface="Times New Roman" pitchFamily="18" charset="0"/>
                        </a:rPr>
                        <a:t>1  b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t-LT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Donatas </a:t>
                      </a:r>
                      <a:r>
                        <a:rPr lang="lt-LT" sz="2000" i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Saročka</a:t>
                      </a:r>
                      <a:endParaRPr lang="lt-LT" sz="20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4309">
                <a:tc>
                  <a:txBody>
                    <a:bodyPr/>
                    <a:lstStyle/>
                    <a:p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endParaRPr lang="lt-LT" dirty="0"/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lt-LT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1 b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lt-LT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Lėja </a:t>
                      </a:r>
                      <a:r>
                        <a:rPr lang="lt-LT" sz="2000" i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Šukaitytė</a:t>
                      </a:r>
                      <a:endParaRPr lang="en-US" sz="20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85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1080120"/>
          </a:xfrm>
        </p:spPr>
        <p:txBody>
          <a:bodyPr>
            <a:normAutofit fontScale="90000"/>
          </a:bodyPr>
          <a:lstStyle/>
          <a:p>
            <a:r>
              <a:rPr lang="lt-LT" dirty="0">
                <a:latin typeface="Times New Roman" pitchFamily="18" charset="0"/>
                <a:cs typeface="Times New Roman" pitchFamily="18" charset="0"/>
              </a:rPr>
              <a:t>1 KLASĖS </a:t>
            </a:r>
            <a:br>
              <a:rPr lang="lt-LT" dirty="0">
                <a:latin typeface="Times New Roman" pitchFamily="18" charset="0"/>
                <a:cs typeface="Times New Roman" pitchFamily="18" charset="0"/>
              </a:rPr>
            </a:br>
            <a:r>
              <a:rPr lang="lt-LT" dirty="0">
                <a:latin typeface="Times New Roman" pitchFamily="18" charset="0"/>
                <a:cs typeface="Times New Roman" pitchFamily="18" charset="0"/>
              </a:rPr>
              <a:t>LANKOMUMAS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urinio vietos rezervavimo ženklas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74297612"/>
              </p:ext>
            </p:extLst>
          </p:nvPr>
        </p:nvGraphicFramePr>
        <p:xfrm>
          <a:off x="468313" y="1412875"/>
          <a:ext cx="7945437" cy="4389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1" descr="logo ag.jpg"/>
          <p:cNvPicPr>
            <a:picLocks noGrp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7236296" y="5648768"/>
            <a:ext cx="2016224" cy="1229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552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Pustoniai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988</TotalTime>
  <Words>785</Words>
  <Application>Microsoft Office PowerPoint</Application>
  <PresentationFormat>Demonstracija ekrane (4:3)</PresentationFormat>
  <Paragraphs>418</Paragraphs>
  <Slides>45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45</vt:i4>
      </vt:variant>
    </vt:vector>
  </HeadingPairs>
  <TitlesOfParts>
    <vt:vector size="49" baseType="lpstr">
      <vt:lpstr>Arial</vt:lpstr>
      <vt:lpstr>Calibri</vt:lpstr>
      <vt:lpstr>Times New Roman</vt:lpstr>
      <vt:lpstr>Office tema</vt:lpstr>
      <vt:lpstr>Raseinių r. Ariogalos gimnazija</vt:lpstr>
      <vt:lpstr>MOKINIŲ SKAIČIUS</vt:lpstr>
      <vt:lpstr>Mokinių skaičiaus pokytis 2013-2022 m.  1-4 klasės METINIS</vt:lpstr>
      <vt:lpstr>1 KLASĖS</vt:lpstr>
      <vt:lpstr>1 KLASĖS  PAŽANGUMAS (%)</vt:lpstr>
      <vt:lpstr>1 KLASĖS  PAŽANGUMAS PAGAL LYGIUS</vt:lpstr>
      <vt:lpstr>1 KLASĖS  PAŽANGUMAS PAGAL LYGIUS</vt:lpstr>
      <vt:lpstr>1 KLASĖS  MOKOSI PUIKIAI</vt:lpstr>
      <vt:lpstr>1 KLASĖS  LANKOMUMAS</vt:lpstr>
      <vt:lpstr>1 KLASĖS  LANKOMUMAS</vt:lpstr>
      <vt:lpstr>2 KLASĖS</vt:lpstr>
      <vt:lpstr>2 KLASĖS  PAŽANGUMAS (%)</vt:lpstr>
      <vt:lpstr>2 KLASĖS  PAŽANGUMAS PAGAL LYGIUS</vt:lpstr>
      <vt:lpstr>2 KLASĖS  PAŽANGUMAS PAGAL LYGIUS</vt:lpstr>
      <vt:lpstr>2 KLASĖS  MOKOSI PUIKIAI</vt:lpstr>
      <vt:lpstr>PAŽANGUMO POKYTIS  2020-2022 M.  2 KLASĖS METINIS</vt:lpstr>
      <vt:lpstr>2 KLASĖS  LANKOMUMAS</vt:lpstr>
      <vt:lpstr>2 KLASĖS  LANKOMUMAS</vt:lpstr>
      <vt:lpstr>3 KLASĖS</vt:lpstr>
      <vt:lpstr>3 KLASĖS  PAŽANGUMAS (%)</vt:lpstr>
      <vt:lpstr>3 KLASĖS  PAŽANGUMAS PAGAL LYGIUS</vt:lpstr>
      <vt:lpstr>3 KLASĖS  PAŽANGUMAS PAGAL LYGIUS</vt:lpstr>
      <vt:lpstr>3 KLASĖS  MOKOSI PUIKIAI</vt:lpstr>
      <vt:lpstr>PAŽANGUMO POKYTIS  2019-2022 M.  3 KLASĖS METINIS</vt:lpstr>
      <vt:lpstr>3 KLASĖS  LANKOMUMAS</vt:lpstr>
      <vt:lpstr>3 KLASĖS  LANKOMUMAS</vt:lpstr>
      <vt:lpstr>3 KLASĖS  LANKO PUIKIAI</vt:lpstr>
      <vt:lpstr>4 KLASĖS</vt:lpstr>
      <vt:lpstr>4 KLASĖS  PAŽANGUMAS (%)</vt:lpstr>
      <vt:lpstr>4 KLASĖS  PAŽANGUMAS PAGAL LYGIUS</vt:lpstr>
      <vt:lpstr>4 KLASĖS  PAŽANGUMAS PAGAL LYGIUS</vt:lpstr>
      <vt:lpstr>4 KLASĖS  MOKOSI PUIKIAI</vt:lpstr>
      <vt:lpstr>PAŽANGUMO POKYTIS  2018-2022 M.  4 KLASĖS METINIS</vt:lpstr>
      <vt:lpstr>4 KLASĖS  LANKOMUMAS</vt:lpstr>
      <vt:lpstr>4 KLASĖS  LANKOMUMAS</vt:lpstr>
      <vt:lpstr>1-4 KLASĖS  LANKOMUMAS</vt:lpstr>
      <vt:lpstr>1-4 KLASĖS  LANKOMUMAS</vt:lpstr>
      <vt:lpstr>1-4 KLASĖS  LANKOMUMAS</vt:lpstr>
      <vt:lpstr>1-4 KLASĖS  LANKOMUMAS</vt:lpstr>
      <vt:lpstr>lankomumo pokytis 1-4 klasės metinis</vt:lpstr>
      <vt:lpstr> 1-4 KLASĖS  PAŽANGUMAS </vt:lpstr>
      <vt:lpstr>1-4 KLASĖS  PAŽANGUMAS PAGAL LYGIUS</vt:lpstr>
      <vt:lpstr>MOKYMOSI REZULTATAI  1-4 KLASĖS </vt:lpstr>
      <vt:lpstr>MOKYMOSI REZULTATAI  1-4 KLASĖS </vt:lpstr>
      <vt:lpstr>PAŽANGUMO POKYTIS 2017-2021 M.  1-4 KLASĖS METINIS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Raseinių r. Ariogalos gimnazija</dc:title>
  <dc:creator>AG1</dc:creator>
  <cp:lastModifiedBy>AG</cp:lastModifiedBy>
  <cp:revision>63</cp:revision>
  <cp:lastPrinted>2022-06-16T07:09:09Z</cp:lastPrinted>
  <dcterms:created xsi:type="dcterms:W3CDTF">2021-02-14T05:53:49Z</dcterms:created>
  <dcterms:modified xsi:type="dcterms:W3CDTF">2022-06-16T08:46:13Z</dcterms:modified>
</cp:coreProperties>
</file>