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1" r:id="rId2"/>
    <p:sldId id="256" r:id="rId3"/>
    <p:sldId id="257" r:id="rId4"/>
    <p:sldId id="258" r:id="rId5"/>
    <p:sldId id="259" r:id="rId6"/>
    <p:sldId id="260" r:id="rId7"/>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6" d="100"/>
          <a:sy n="126" d="100"/>
        </p:scale>
        <p:origin x="-3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lt-LT" smtClean="0"/>
              <a:t>Spustelėję redag. ruoš. pavad. stilių</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Spustelėję redag. ruoš. paantrš. stilių</a:t>
            </a:r>
            <a:endParaRPr lang="en-US" dirty="0"/>
          </a:p>
        </p:txBody>
      </p:sp>
      <p:sp>
        <p:nvSpPr>
          <p:cNvPr id="4" name="Date Placeholder 3"/>
          <p:cNvSpPr>
            <a:spLocks noGrp="1"/>
          </p:cNvSpPr>
          <p:nvPr>
            <p:ph type="dt" sz="half" idx="10"/>
          </p:nvPr>
        </p:nvSpPr>
        <p:spPr/>
        <p:txBody>
          <a:bodyPr/>
          <a:lstStyle/>
          <a:p>
            <a:fld id="{02D2511E-B3C6-490B-B888-BFA23A210AA8}" type="datetimeFigureOut">
              <a:rPr lang="lt-LT" smtClean="0"/>
              <a:t>2023-10-12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DEB4F3E-F516-4D8D-8F0D-75895C82B575}" type="slidenum">
              <a:rPr lang="lt-LT" smtClean="0"/>
              <a:t>‹#›</a:t>
            </a:fld>
            <a:endParaRPr lang="lt-L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3" name="Vertical Text Placeholder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02D2511E-B3C6-490B-B888-BFA23A210AA8}" type="datetimeFigureOut">
              <a:rPr lang="lt-LT" smtClean="0"/>
              <a:t>2023-10-12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DEB4F3E-F516-4D8D-8F0D-75895C82B575}" type="slidenum">
              <a:rPr lang="lt-LT" smtClean="0"/>
              <a:t>‹#›</a:t>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02D2511E-B3C6-490B-B888-BFA23A210AA8}" type="datetimeFigureOut">
              <a:rPr lang="lt-LT" smtClean="0"/>
              <a:t>2023-10-12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DEB4F3E-F516-4D8D-8F0D-75895C82B575}" type="slidenum">
              <a:rPr lang="lt-LT" smtClean="0"/>
              <a:t>‹#›</a:t>
            </a:fld>
            <a:endParaRPr 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3" name="Content Placeholder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02D2511E-B3C6-490B-B888-BFA23A210AA8}" type="datetimeFigureOut">
              <a:rPr lang="lt-LT" smtClean="0"/>
              <a:t>2023-10-12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DEB4F3E-F516-4D8D-8F0D-75895C82B575}" type="slidenum">
              <a:rPr lang="lt-LT" smtClean="0"/>
              <a:t>‹#›</a:t>
            </a:fld>
            <a:endParaRPr lang="lt-L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lt-LT" smtClean="0"/>
              <a:t>Spustelėję redag. ruoš. pavad. stilių</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02D2511E-B3C6-490B-B888-BFA23A210AA8}" type="datetimeFigureOut">
              <a:rPr lang="lt-LT" smtClean="0"/>
              <a:t>2023-10-12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DEB4F3E-F516-4D8D-8F0D-75895C82B575}" type="slidenum">
              <a:rPr lang="lt-LT" smtClean="0"/>
              <a:t>‹#›</a:t>
            </a:fld>
            <a:endParaRPr lang="lt-L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5" name="Date Placeholder 4"/>
          <p:cNvSpPr>
            <a:spLocks noGrp="1"/>
          </p:cNvSpPr>
          <p:nvPr>
            <p:ph type="dt" sz="half" idx="10"/>
          </p:nvPr>
        </p:nvSpPr>
        <p:spPr/>
        <p:txBody>
          <a:bodyPr/>
          <a:lstStyle/>
          <a:p>
            <a:fld id="{02D2511E-B3C6-490B-B888-BFA23A210AA8}" type="datetimeFigureOut">
              <a:rPr lang="lt-LT" smtClean="0"/>
              <a:t>2023-10-12</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DEB4F3E-F516-4D8D-8F0D-75895C82B575}" type="slidenum">
              <a:rPr lang="lt-LT" smtClean="0"/>
              <a:t>‹#›</a:t>
            </a:fld>
            <a:endParaRPr lang="lt-L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Spustelėję redag. ruoš. pavad. stilių</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7" name="Date Placeholder 6"/>
          <p:cNvSpPr>
            <a:spLocks noGrp="1"/>
          </p:cNvSpPr>
          <p:nvPr>
            <p:ph type="dt" sz="half" idx="10"/>
          </p:nvPr>
        </p:nvSpPr>
        <p:spPr/>
        <p:txBody>
          <a:bodyPr/>
          <a:lstStyle/>
          <a:p>
            <a:fld id="{02D2511E-B3C6-490B-B888-BFA23A210AA8}" type="datetimeFigureOut">
              <a:rPr lang="lt-LT" smtClean="0"/>
              <a:t>2023-10-12</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CDEB4F3E-F516-4D8D-8F0D-75895C82B575}" type="slidenum">
              <a:rPr lang="lt-LT" smtClean="0"/>
              <a:t>‹#›</a:t>
            </a:fld>
            <a:endParaRPr lang="lt-L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3" name="Date Placeholder 2"/>
          <p:cNvSpPr>
            <a:spLocks noGrp="1"/>
          </p:cNvSpPr>
          <p:nvPr>
            <p:ph type="dt" sz="half" idx="10"/>
          </p:nvPr>
        </p:nvSpPr>
        <p:spPr/>
        <p:txBody>
          <a:bodyPr/>
          <a:lstStyle/>
          <a:p>
            <a:fld id="{02D2511E-B3C6-490B-B888-BFA23A210AA8}" type="datetimeFigureOut">
              <a:rPr lang="lt-LT" smtClean="0"/>
              <a:t>2023-10-12</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CDEB4F3E-F516-4D8D-8F0D-75895C82B575}" type="slidenum">
              <a:rPr lang="lt-LT" smtClean="0"/>
              <a:t>‹#›</a:t>
            </a:fld>
            <a:endParaRPr 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D2511E-B3C6-490B-B888-BFA23A210AA8}" type="datetimeFigureOut">
              <a:rPr lang="lt-LT" smtClean="0"/>
              <a:t>2023-10-12</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CDEB4F3E-F516-4D8D-8F0D-75895C82B575}" type="slidenum">
              <a:rPr lang="lt-LT" smtClean="0"/>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lt-LT" smtClean="0"/>
              <a:t>Spustelėję redag. ruoš. pavad. stilių</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e Placeholder 4"/>
          <p:cNvSpPr>
            <a:spLocks noGrp="1"/>
          </p:cNvSpPr>
          <p:nvPr>
            <p:ph type="dt" sz="half" idx="10"/>
          </p:nvPr>
        </p:nvSpPr>
        <p:spPr/>
        <p:txBody>
          <a:bodyPr/>
          <a:lstStyle/>
          <a:p>
            <a:fld id="{02D2511E-B3C6-490B-B888-BFA23A210AA8}" type="datetimeFigureOut">
              <a:rPr lang="lt-LT" smtClean="0"/>
              <a:t>2023-10-12</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DEB4F3E-F516-4D8D-8F0D-75895C82B575}" type="slidenum">
              <a:rPr lang="lt-LT" smtClean="0"/>
              <a:t>‹#›</a:t>
            </a:fld>
            <a:endParaRPr lang="lt-LT"/>
          </a:p>
        </p:txBody>
      </p:sp>
      <p:sp>
        <p:nvSpPr>
          <p:cNvPr id="9" name="Content Placeholder 8"/>
          <p:cNvSpPr>
            <a:spLocks noGrp="1"/>
          </p:cNvSpPr>
          <p:nvPr>
            <p:ph sz="quarter" idx="13"/>
          </p:nvPr>
        </p:nvSpPr>
        <p:spPr>
          <a:xfrm>
            <a:off x="304800" y="381000"/>
            <a:ext cx="7772400" cy="4942840"/>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lt-LT" smtClean="0"/>
              <a:t>Spustelėję redag. ruoš. pavad. stilių</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8" name="Date Placeholder 7"/>
          <p:cNvSpPr>
            <a:spLocks noGrp="1"/>
          </p:cNvSpPr>
          <p:nvPr>
            <p:ph type="dt" sz="half" idx="10"/>
          </p:nvPr>
        </p:nvSpPr>
        <p:spPr/>
        <p:txBody>
          <a:bodyPr/>
          <a:lstStyle/>
          <a:p>
            <a:fld id="{02D2511E-B3C6-490B-B888-BFA23A210AA8}" type="datetimeFigureOut">
              <a:rPr lang="lt-LT" smtClean="0"/>
              <a:t>2023-10-12</a:t>
            </a:fld>
            <a:endParaRPr lang="lt-LT"/>
          </a:p>
        </p:txBody>
      </p:sp>
      <p:sp>
        <p:nvSpPr>
          <p:cNvPr id="9" name="Slide Number Placeholder 8"/>
          <p:cNvSpPr>
            <a:spLocks noGrp="1"/>
          </p:cNvSpPr>
          <p:nvPr>
            <p:ph type="sldNum" sz="quarter" idx="11"/>
          </p:nvPr>
        </p:nvSpPr>
        <p:spPr/>
        <p:txBody>
          <a:bodyPr/>
          <a:lstStyle/>
          <a:p>
            <a:fld id="{CDEB4F3E-F516-4D8D-8F0D-75895C82B575}" type="slidenum">
              <a:rPr lang="lt-LT" smtClean="0"/>
              <a:t>‹#›</a:t>
            </a:fld>
            <a:endParaRPr lang="lt-LT"/>
          </a:p>
        </p:txBody>
      </p:sp>
      <p:sp>
        <p:nvSpPr>
          <p:cNvPr id="10" name="Footer Placeholder 9"/>
          <p:cNvSpPr>
            <a:spLocks noGrp="1"/>
          </p:cNvSpPr>
          <p:nvPr>
            <p:ph type="ftr" sz="quarter" idx="12"/>
          </p:nvPr>
        </p:nvSpPr>
        <p:spPr/>
        <p:txBody>
          <a:bodyPr/>
          <a:lstStyle/>
          <a:p>
            <a:endParaRPr lang="lt-L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DEB4F3E-F516-4D8D-8F0D-75895C82B575}" type="slidenum">
              <a:rPr lang="lt-LT" smtClean="0"/>
              <a:t>‹#›</a:t>
            </a:fld>
            <a:endParaRPr lang="lt-LT"/>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lt-LT"/>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02D2511E-B3C6-490B-B888-BFA23A210AA8}" type="datetimeFigureOut">
              <a:rPr lang="lt-LT" smtClean="0"/>
              <a:t>2023-10-12</a:t>
            </a:fld>
            <a:endParaRPr lang="lt-LT"/>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7620000" cy="5386610"/>
          </a:xfrm>
        </p:spPr>
        <p:txBody>
          <a:bodyPr/>
          <a:lstStyle/>
          <a:p>
            <a:r>
              <a:rPr lang="lt-LT" sz="9600" b="1" dirty="0" smtClean="0"/>
              <a:t>Sąvokos</a:t>
            </a:r>
            <a:br>
              <a:rPr lang="lt-LT" sz="9600" b="1" dirty="0" smtClean="0"/>
            </a:br>
            <a:r>
              <a:rPr lang="lt-LT" sz="1200" b="1" dirty="0" smtClean="0"/>
              <a:t>Ariogalos gimnazijos VGK</a:t>
            </a:r>
            <a:endParaRPr lang="lt-LT" sz="9600" b="1" dirty="0"/>
          </a:p>
        </p:txBody>
      </p:sp>
    </p:spTree>
    <p:extLst>
      <p:ext uri="{BB962C8B-B14F-4D97-AF65-F5344CB8AC3E}">
        <p14:creationId xmlns:p14="http://schemas.microsoft.com/office/powerpoint/2010/main" val="3736773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a:xfrm>
            <a:off x="611560" y="404664"/>
            <a:ext cx="7772400" cy="1470025"/>
          </a:xfrm>
        </p:spPr>
        <p:txBody>
          <a:bodyPr/>
          <a:lstStyle/>
          <a:p>
            <a:r>
              <a:rPr lang="lt-LT" dirty="0" smtClean="0"/>
              <a:t>Sąvokų žemėlapis</a:t>
            </a:r>
            <a:endParaRPr lang="lt-LT" dirty="0"/>
          </a:p>
        </p:txBody>
      </p:sp>
      <p:sp>
        <p:nvSpPr>
          <p:cNvPr id="3" name="Antrinis pavadinimas 2"/>
          <p:cNvSpPr>
            <a:spLocks noGrp="1"/>
          </p:cNvSpPr>
          <p:nvPr>
            <p:ph type="subTitle" idx="1"/>
          </p:nvPr>
        </p:nvSpPr>
        <p:spPr>
          <a:xfrm>
            <a:off x="683568" y="1988840"/>
            <a:ext cx="7160840" cy="3649960"/>
          </a:xfrm>
        </p:spPr>
        <p:txBody>
          <a:bodyPr>
            <a:noAutofit/>
          </a:bodyPr>
          <a:lstStyle/>
          <a:p>
            <a:r>
              <a:rPr lang="lt-LT" sz="1600" b="1" dirty="0" err="1" smtClean="0">
                <a:solidFill>
                  <a:schemeClr val="tx1"/>
                </a:solidFill>
                <a:effectLst/>
                <a:latin typeface="Times New Roman"/>
                <a:ea typeface="Calibri"/>
              </a:rPr>
              <a:t>Pastoliavimas</a:t>
            </a:r>
            <a:r>
              <a:rPr lang="lt-LT" sz="1600" dirty="0" smtClean="0">
                <a:solidFill>
                  <a:schemeClr val="tx1"/>
                </a:solidFill>
                <a:effectLst/>
                <a:latin typeface="Times New Roman"/>
                <a:ea typeface="Calibri"/>
              </a:rPr>
              <a:t> mokiniui ugdymo procese (</a:t>
            </a:r>
            <a:r>
              <a:rPr lang="lt-LT" sz="1600" dirty="0" err="1" smtClean="0">
                <a:solidFill>
                  <a:schemeClr val="tx1"/>
                </a:solidFill>
                <a:effectLst/>
                <a:latin typeface="Times New Roman"/>
                <a:ea typeface="Calibri"/>
              </a:rPr>
              <a:t>pastoliavimas</a:t>
            </a:r>
            <a:r>
              <a:rPr lang="lt-LT" sz="1600" dirty="0" smtClean="0">
                <a:solidFill>
                  <a:schemeClr val="tx1"/>
                </a:solidFill>
                <a:effectLst/>
                <a:latin typeface="Times New Roman"/>
                <a:ea typeface="Calibri"/>
              </a:rPr>
              <a:t> suprantamas kaip ugdymo planavimo būdas, kurio metu numatomi edukaciniai sprendimai (pvz., skirtingi metodai, priemonės, aplinkos), padedantys mokiniams išvengti mokymosi kliūčių ir užtikrinantys mokymosi sėkmę; pedagogo kompetencijomis grįsta optimali ir savalaikė </a:t>
            </a:r>
            <a:r>
              <a:rPr lang="lt-LT" sz="1600" dirty="0" err="1" smtClean="0">
                <a:solidFill>
                  <a:schemeClr val="tx1"/>
                </a:solidFill>
                <a:effectLst/>
                <a:latin typeface="Times New Roman"/>
                <a:ea typeface="Calibri"/>
              </a:rPr>
              <a:t>ugdymos(si</a:t>
            </a:r>
            <a:r>
              <a:rPr lang="lt-LT" sz="1600" dirty="0" smtClean="0">
                <a:solidFill>
                  <a:schemeClr val="tx1"/>
                </a:solidFill>
                <a:effectLst/>
                <a:latin typeface="Times New Roman"/>
                <a:ea typeface="Calibri"/>
              </a:rPr>
              <a:t>) / </a:t>
            </a:r>
            <a:r>
              <a:rPr lang="lt-LT" sz="1600" dirty="0" err="1" smtClean="0">
                <a:solidFill>
                  <a:schemeClr val="tx1"/>
                </a:solidFill>
                <a:effectLst/>
                <a:latin typeface="Times New Roman"/>
                <a:ea typeface="Calibri"/>
              </a:rPr>
              <a:t>mokymo(si</a:t>
            </a:r>
            <a:r>
              <a:rPr lang="lt-LT" sz="1600" dirty="0" smtClean="0">
                <a:solidFill>
                  <a:schemeClr val="tx1"/>
                </a:solidFill>
                <a:effectLst/>
                <a:latin typeface="Times New Roman"/>
                <a:ea typeface="Calibri"/>
              </a:rPr>
              <a:t>)  parama mokiniui kaip pastoliai – nei per aukšti / aukšta, nei per žemi / žema). Mokymosi procese kliūčių </a:t>
            </a:r>
            <a:r>
              <a:rPr lang="lt-LT" sz="1600" dirty="0" err="1" smtClean="0">
                <a:solidFill>
                  <a:schemeClr val="tx1"/>
                </a:solidFill>
                <a:effectLst/>
                <a:latin typeface="Times New Roman"/>
                <a:ea typeface="Calibri"/>
              </a:rPr>
              <a:t>įveikai</a:t>
            </a:r>
            <a:r>
              <a:rPr lang="lt-LT" sz="1600" dirty="0" smtClean="0">
                <a:solidFill>
                  <a:schemeClr val="tx1"/>
                </a:solidFill>
                <a:effectLst/>
                <a:latin typeface="Times New Roman"/>
                <a:ea typeface="Calibri"/>
              </a:rPr>
              <a:t> planuojama ir taikoma parama kaip pastoliai, kad mokinys pats pasiektų numatyto tikslo (papildomos priemonės, nukreipiantys klausimai, galimybė dirbti su kitu (-</a:t>
            </a:r>
            <a:r>
              <a:rPr lang="lt-LT" sz="1600" dirty="0" err="1" smtClean="0">
                <a:solidFill>
                  <a:schemeClr val="tx1"/>
                </a:solidFill>
                <a:effectLst/>
                <a:latin typeface="Times New Roman"/>
                <a:ea typeface="Calibri"/>
              </a:rPr>
              <a:t>ais</a:t>
            </a:r>
            <a:r>
              <a:rPr lang="lt-LT" sz="1600" dirty="0" smtClean="0">
                <a:solidFill>
                  <a:schemeClr val="tx1"/>
                </a:solidFill>
                <a:effectLst/>
                <a:latin typeface="Times New Roman"/>
                <a:ea typeface="Calibri"/>
              </a:rPr>
              <a:t>) mokiniu (-</a:t>
            </a:r>
            <a:r>
              <a:rPr lang="lt-LT" sz="1600" dirty="0" err="1" smtClean="0">
                <a:solidFill>
                  <a:schemeClr val="tx1"/>
                </a:solidFill>
                <a:effectLst/>
                <a:latin typeface="Times New Roman"/>
                <a:ea typeface="Calibri"/>
              </a:rPr>
              <a:t>iais</a:t>
            </a:r>
            <a:r>
              <a:rPr lang="lt-LT" sz="1600" dirty="0" smtClean="0">
                <a:solidFill>
                  <a:schemeClr val="tx1"/>
                </a:solidFill>
                <a:effectLst/>
                <a:latin typeface="Times New Roman"/>
                <a:ea typeface="Calibri"/>
              </a:rPr>
              <a:t>), kito mokymosi būdo pasiūlymas ir kt.). Parama teikiama kiekvienam mokiniui (ne tik specialiųjų ugdymosi poreikių turintiems mokiniams), kuris susiduria su mokymosi kliūtimis.</a:t>
            </a:r>
            <a:br>
              <a:rPr lang="lt-LT" sz="1600" dirty="0" smtClean="0">
                <a:solidFill>
                  <a:schemeClr val="tx1"/>
                </a:solidFill>
                <a:effectLst/>
                <a:latin typeface="Times New Roman"/>
                <a:ea typeface="Calibri"/>
              </a:rPr>
            </a:br>
            <a:r>
              <a:rPr lang="lt-LT" sz="1600" dirty="0" smtClean="0">
                <a:solidFill>
                  <a:schemeClr val="tx1"/>
                </a:solidFill>
                <a:effectLst/>
                <a:latin typeface="Times New Roman"/>
                <a:ea typeface="Times New Roman"/>
              </a:rPr>
              <a:t> </a:t>
            </a:r>
            <a:r>
              <a:rPr lang="lt-LT" sz="1600" dirty="0" smtClean="0">
                <a:solidFill>
                  <a:schemeClr val="tx1"/>
                </a:solidFill>
                <a:effectLst/>
                <a:latin typeface="Times New Roman"/>
                <a:ea typeface="Calibri"/>
              </a:rPr>
              <a:t>&lt;Prieiga per internetinį puslapį&gt; </a:t>
            </a:r>
            <a:r>
              <a:rPr lang="lt-LT" sz="1600" dirty="0" err="1" smtClean="0">
                <a:solidFill>
                  <a:schemeClr val="tx1"/>
                </a:solidFill>
                <a:effectLst/>
                <a:latin typeface="Times New Roman"/>
                <a:ea typeface="Times New Roman"/>
              </a:rPr>
              <a:t>seimas.lrs.lt</a:t>
            </a:r>
            <a:r>
              <a:rPr lang="lt-LT" sz="1600" dirty="0" smtClean="0">
                <a:solidFill>
                  <a:schemeClr val="tx1"/>
                </a:solidFill>
                <a:effectLst/>
                <a:latin typeface="Times New Roman"/>
                <a:ea typeface="Times New Roman"/>
              </a:rPr>
              <a:t> 2021-07-09 Lietuvos Respublikos švietimo, mokslo ir sporto ministro   įsakymas „Dėl mokyklų, vykdančių bendrojo ugdymo programas, veiklos teminio išorinio vertinimo, organizuojamo 2021–2022 metais, temos, klausimų ir vertinimo rodiklių nustatymo“.</a:t>
            </a:r>
            <a:br>
              <a:rPr lang="lt-LT" sz="1600" dirty="0" smtClean="0">
                <a:solidFill>
                  <a:schemeClr val="tx1"/>
                </a:solidFill>
                <a:effectLst/>
                <a:latin typeface="Times New Roman"/>
                <a:ea typeface="Times New Roman"/>
              </a:rPr>
            </a:br>
            <a:endParaRPr lang="lt-LT" sz="1600" dirty="0">
              <a:solidFill>
                <a:schemeClr val="tx1"/>
              </a:solidFill>
            </a:endParaRPr>
          </a:p>
        </p:txBody>
      </p:sp>
    </p:spTree>
    <p:extLst>
      <p:ext uri="{BB962C8B-B14F-4D97-AF65-F5344CB8AC3E}">
        <p14:creationId xmlns:p14="http://schemas.microsoft.com/office/powerpoint/2010/main" val="2695857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476672"/>
            <a:ext cx="8229600" cy="5649491"/>
          </a:xfrm>
        </p:spPr>
        <p:txBody>
          <a:bodyPr>
            <a:noAutofit/>
          </a:bodyPr>
          <a:lstStyle/>
          <a:p>
            <a:r>
              <a:rPr lang="lt-LT" sz="2000" dirty="0" smtClean="0">
                <a:effectLst/>
                <a:latin typeface="Times New Roman"/>
                <a:ea typeface="Calibri"/>
                <a:cs typeface="Times New Roman"/>
              </a:rPr>
              <a:t> </a:t>
            </a:r>
            <a:r>
              <a:rPr lang="lt-LT" sz="2000" b="1" dirty="0" err="1" smtClean="0">
                <a:effectLst/>
                <a:latin typeface="Times New Roman"/>
                <a:ea typeface="Calibri"/>
                <a:cs typeface="Times New Roman"/>
              </a:rPr>
              <a:t>Savivaldus</a:t>
            </a:r>
            <a:r>
              <a:rPr lang="lt-LT" sz="2000" b="1" dirty="0" smtClean="0">
                <a:effectLst/>
                <a:latin typeface="Times New Roman"/>
                <a:ea typeface="Calibri"/>
                <a:cs typeface="Times New Roman"/>
              </a:rPr>
              <a:t> mokymasis </a:t>
            </a:r>
            <a:r>
              <a:rPr lang="lt-LT" sz="2000" dirty="0" smtClean="0">
                <a:effectLst/>
                <a:latin typeface="Times New Roman"/>
                <a:ea typeface="Calibri"/>
                <a:cs typeface="Times New Roman"/>
              </a:rPr>
              <a:t>yra toks mokymasis, kai besimokantysis, net ir besimokydamas kartu su kitais, yra pasirengęs ir geba savarankiškai kelti individualius mokymosi tikslus, pagal poreikį ir (ar) situaciją juos koreguoti, planuoti ir organizuoti savo mokymosi procesą, spręsti jo metu kylančias įvairaus pobūdžio problemas, reflektuoti savo mokymosi patirtį ir vertinti gautus rezultatus bei patį procesą ir tų refleksijų ir vertinimo pagrindu valdyti tolimesnio savo mokymosi proceso eigą (R. </a:t>
            </a:r>
            <a:r>
              <a:rPr lang="lt-LT" sz="2000" dirty="0" err="1" smtClean="0">
                <a:effectLst/>
                <a:latin typeface="Times New Roman"/>
                <a:ea typeface="Calibri"/>
                <a:cs typeface="Times New Roman"/>
              </a:rPr>
              <a:t>Pocevičienė</a:t>
            </a:r>
            <a:r>
              <a:rPr lang="lt-LT" sz="2000" dirty="0" smtClean="0">
                <a:effectLst/>
                <a:latin typeface="Times New Roman"/>
                <a:ea typeface="Calibri"/>
                <a:cs typeface="Times New Roman"/>
              </a:rPr>
              <a:t>, 2011, 2014). </a:t>
            </a:r>
          </a:p>
          <a:p>
            <a:r>
              <a:rPr lang="lt-LT" sz="2000" b="1" dirty="0" err="1" smtClean="0">
                <a:effectLst/>
                <a:latin typeface="Times New Roman"/>
                <a:ea typeface="Calibri"/>
                <a:cs typeface="Times New Roman"/>
              </a:rPr>
              <a:t>Įtraukusis</a:t>
            </a:r>
            <a:r>
              <a:rPr lang="lt-LT" sz="2000" b="1" dirty="0" smtClean="0">
                <a:effectLst/>
                <a:latin typeface="Times New Roman"/>
                <a:ea typeface="Calibri"/>
                <a:cs typeface="Times New Roman"/>
              </a:rPr>
              <a:t> ugdymas </a:t>
            </a:r>
            <a:r>
              <a:rPr lang="lt-LT" sz="2000" dirty="0" smtClean="0">
                <a:effectLst/>
                <a:latin typeface="Times New Roman"/>
                <a:ea typeface="Calibri"/>
                <a:cs typeface="Times New Roman"/>
              </a:rPr>
              <a:t>– procesas, kuriame atsižvelgiama į mokinių socialinę, kultūrinę, mokymosi įvairovę ir remiamasi veiksniais, padedančiais nustatyti bei šalinti kliūtis mokymuisi ir dalyvavimui švietime.</a:t>
            </a:r>
          </a:p>
          <a:p>
            <a:r>
              <a:rPr lang="lt-LT" sz="2000" dirty="0">
                <a:ea typeface="Calibri"/>
                <a:cs typeface="Times New Roman"/>
              </a:rPr>
              <a:t> </a:t>
            </a:r>
            <a:r>
              <a:rPr lang="lt-LT" sz="2000" b="1" dirty="0" smtClean="0">
                <a:effectLst/>
                <a:latin typeface="Times New Roman"/>
                <a:ea typeface="Calibri"/>
                <a:cs typeface="Times New Roman"/>
              </a:rPr>
              <a:t>Specialieji ugdymosi poreikiai (toliau – SUP)</a:t>
            </a:r>
            <a:r>
              <a:rPr lang="lt-LT" sz="2000" dirty="0" smtClean="0">
                <a:effectLst/>
                <a:latin typeface="Times New Roman"/>
                <a:ea typeface="Calibri"/>
                <a:cs typeface="Times New Roman"/>
              </a:rPr>
              <a:t> – pagalbos ir paslaugų ugdymo procese reikmė, atsirandanti dėl išskirtinių asmens gabumų, įgimtų ar įgytų sutrikimų, nepalankių aplinkos veiksnių. Specialieji ugdymosi poreikiai – tai individualių ugdymosi poreikių grupė.</a:t>
            </a:r>
            <a:endParaRPr lang="lt-LT" sz="2000" dirty="0">
              <a:ea typeface="Calibri"/>
              <a:cs typeface="Times New Roman"/>
            </a:endParaRPr>
          </a:p>
          <a:p>
            <a:endParaRPr lang="lt-LT" sz="2000" dirty="0"/>
          </a:p>
        </p:txBody>
      </p:sp>
    </p:spTree>
    <p:extLst>
      <p:ext uri="{BB962C8B-B14F-4D97-AF65-F5344CB8AC3E}">
        <p14:creationId xmlns:p14="http://schemas.microsoft.com/office/powerpoint/2010/main" val="615916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1"/>
          <p:cNvSpPr>
            <a:spLocks noGrp="1"/>
          </p:cNvSpPr>
          <p:nvPr>
            <p:ph idx="1"/>
          </p:nvPr>
        </p:nvSpPr>
        <p:spPr>
          <a:xfrm>
            <a:off x="457200" y="908720"/>
            <a:ext cx="8229600" cy="5217443"/>
          </a:xfrm>
        </p:spPr>
        <p:txBody>
          <a:bodyPr>
            <a:normAutofit fontScale="92500" lnSpcReduction="10000"/>
          </a:bodyPr>
          <a:lstStyle/>
          <a:p>
            <a:pPr algn="just">
              <a:lnSpc>
                <a:spcPct val="150000"/>
              </a:lnSpc>
              <a:spcAft>
                <a:spcPts val="1000"/>
              </a:spcAft>
              <a:tabLst>
                <a:tab pos="971550" algn="l"/>
              </a:tabLst>
            </a:pPr>
            <a:r>
              <a:rPr lang="lt-LT" b="1" dirty="0" smtClean="0">
                <a:effectLst/>
                <a:latin typeface="Times New Roman"/>
                <a:ea typeface="Calibri"/>
                <a:cs typeface="Times New Roman"/>
              </a:rPr>
              <a:t>Universalus dizainas mokymuisi</a:t>
            </a:r>
            <a:r>
              <a:rPr lang="lt-LT" dirty="0" smtClean="0">
                <a:effectLst/>
                <a:latin typeface="Times New Roman"/>
                <a:ea typeface="Calibri"/>
                <a:cs typeface="Times New Roman"/>
              </a:rPr>
              <a:t> yra Įtraukiojo ugdymo organizavimo prieiga, konstruojama remiantis aiškiai suvoktomis </a:t>
            </a:r>
            <a:r>
              <a:rPr lang="lt-LT" dirty="0" err="1" smtClean="0">
                <a:effectLst/>
                <a:latin typeface="Times New Roman"/>
                <a:ea typeface="Calibri"/>
                <a:cs typeface="Times New Roman"/>
              </a:rPr>
              <a:t>įtraukiosiomis</a:t>
            </a:r>
            <a:r>
              <a:rPr lang="lt-LT" dirty="0" smtClean="0">
                <a:effectLst/>
                <a:latin typeface="Times New Roman"/>
                <a:ea typeface="Calibri"/>
                <a:cs typeface="Times New Roman"/>
              </a:rPr>
              <a:t> vertybėmis: visų mokinių skirtybių pripažinimu, 5 lygiateisiškumo visų mokinių atžvilgiu puoselėjimu, sąlygų visaverčiam dalyvavimui sudarymu, vienodų teisių užtikrinimu ir bendruomeninių santykių kūrimu. </a:t>
            </a:r>
            <a:r>
              <a:rPr lang="lt-LT" dirty="0" err="1" smtClean="0">
                <a:effectLst/>
                <a:latin typeface="Times New Roman"/>
                <a:ea typeface="Calibri"/>
                <a:cs typeface="Times New Roman"/>
              </a:rPr>
              <a:t>Įtraukiųjų</a:t>
            </a:r>
            <a:r>
              <a:rPr lang="lt-LT" dirty="0" smtClean="0">
                <a:effectLst/>
                <a:latin typeface="Times New Roman"/>
                <a:ea typeface="Calibri"/>
                <a:cs typeface="Times New Roman"/>
              </a:rPr>
              <a:t> vertybių realizavimas nukreiptas ne kai kurių, bet visų mokinių atžvilgiu ir pripažįsta visų mokinių intelektinius, kognityvinius, interesų bei mokymosi stiliaus skirtumus (</a:t>
            </a:r>
            <a:r>
              <a:rPr lang="lt-LT" dirty="0" err="1" smtClean="0">
                <a:effectLst/>
                <a:latin typeface="Times New Roman"/>
                <a:ea typeface="Calibri"/>
                <a:cs typeface="Times New Roman"/>
              </a:rPr>
              <a:t>Hymel</a:t>
            </a:r>
            <a:r>
              <a:rPr lang="lt-LT" dirty="0" smtClean="0">
                <a:effectLst/>
                <a:latin typeface="Times New Roman"/>
                <a:ea typeface="Calibri"/>
                <a:cs typeface="Times New Roman"/>
              </a:rPr>
              <a:t> ir </a:t>
            </a:r>
            <a:r>
              <a:rPr lang="lt-LT" dirty="0" err="1" smtClean="0">
                <a:effectLst/>
                <a:latin typeface="Times New Roman"/>
                <a:ea typeface="Calibri"/>
                <a:cs typeface="Times New Roman"/>
              </a:rPr>
              <a:t>Katz</a:t>
            </a:r>
            <a:r>
              <a:rPr lang="lt-LT" dirty="0" smtClean="0">
                <a:effectLst/>
                <a:latin typeface="Times New Roman"/>
                <a:ea typeface="Calibri"/>
                <a:cs typeface="Times New Roman"/>
              </a:rPr>
              <a:t>, 2019; Lee, 2019; Van </a:t>
            </a:r>
            <a:r>
              <a:rPr lang="lt-LT" dirty="0" err="1" smtClean="0">
                <a:effectLst/>
                <a:latin typeface="Times New Roman"/>
                <a:ea typeface="Calibri"/>
                <a:cs typeface="Times New Roman"/>
              </a:rPr>
              <a:t>Boxtel</a:t>
            </a:r>
            <a:r>
              <a:rPr lang="lt-LT" dirty="0" smtClean="0">
                <a:effectLst/>
                <a:latin typeface="Times New Roman"/>
                <a:ea typeface="Calibri"/>
                <a:cs typeface="Times New Roman"/>
              </a:rPr>
              <a:t> ir </a:t>
            </a:r>
            <a:r>
              <a:rPr lang="lt-LT" dirty="0" err="1" smtClean="0">
                <a:effectLst/>
                <a:latin typeface="Times New Roman"/>
                <a:ea typeface="Calibri"/>
                <a:cs typeface="Times New Roman"/>
              </a:rPr>
              <a:t>Sugita</a:t>
            </a:r>
            <a:r>
              <a:rPr lang="lt-LT" dirty="0" smtClean="0">
                <a:effectLst/>
                <a:latin typeface="Times New Roman"/>
                <a:ea typeface="Calibri"/>
                <a:cs typeface="Times New Roman"/>
              </a:rPr>
              <a:t>, 2019). Ši prieiga yra grindžiama sėkmingo kiekvieno mokinio mokymosi tikslais, kurių siekiama per ugdymo diferencijavimą ir bendro mokymosi praktikas (</a:t>
            </a:r>
            <a:r>
              <a:rPr lang="lt-LT" dirty="0" err="1" smtClean="0">
                <a:effectLst/>
                <a:latin typeface="Times New Roman"/>
                <a:ea typeface="Calibri"/>
                <a:cs typeface="Times New Roman"/>
              </a:rPr>
              <a:t>Swanson</a:t>
            </a:r>
            <a:r>
              <a:rPr lang="lt-LT" dirty="0" smtClean="0">
                <a:effectLst/>
                <a:latin typeface="Times New Roman"/>
                <a:ea typeface="Calibri"/>
                <a:cs typeface="Times New Roman"/>
              </a:rPr>
              <a:t>, </a:t>
            </a:r>
            <a:r>
              <a:rPr lang="lt-LT" dirty="0" err="1" smtClean="0">
                <a:effectLst/>
                <a:latin typeface="Times New Roman"/>
                <a:ea typeface="Calibri"/>
                <a:cs typeface="Times New Roman"/>
              </a:rPr>
              <a:t>Ficarra</a:t>
            </a:r>
            <a:r>
              <a:rPr lang="lt-LT" dirty="0" smtClean="0">
                <a:effectLst/>
                <a:latin typeface="Times New Roman"/>
                <a:ea typeface="Calibri"/>
                <a:cs typeface="Times New Roman"/>
              </a:rPr>
              <a:t>, ir </a:t>
            </a:r>
            <a:r>
              <a:rPr lang="lt-LT" dirty="0" err="1" smtClean="0">
                <a:effectLst/>
                <a:latin typeface="Times New Roman"/>
                <a:ea typeface="Calibri"/>
                <a:cs typeface="Times New Roman"/>
              </a:rPr>
              <a:t>Chapin</a:t>
            </a:r>
            <a:r>
              <a:rPr lang="lt-LT" dirty="0" smtClean="0">
                <a:effectLst/>
                <a:latin typeface="Times New Roman"/>
                <a:ea typeface="Calibri"/>
                <a:cs typeface="Times New Roman"/>
              </a:rPr>
              <a:t>, 2020); Van </a:t>
            </a:r>
            <a:r>
              <a:rPr lang="lt-LT" dirty="0" err="1" smtClean="0">
                <a:effectLst/>
                <a:latin typeface="Times New Roman"/>
                <a:ea typeface="Calibri"/>
                <a:cs typeface="Times New Roman"/>
              </a:rPr>
              <a:t>Boxtel</a:t>
            </a:r>
            <a:r>
              <a:rPr lang="lt-LT" dirty="0" smtClean="0">
                <a:effectLst/>
                <a:latin typeface="Times New Roman"/>
                <a:ea typeface="Calibri"/>
                <a:cs typeface="Times New Roman"/>
              </a:rPr>
              <a:t> ir </a:t>
            </a:r>
            <a:r>
              <a:rPr lang="lt-LT" dirty="0" err="1" smtClean="0">
                <a:effectLst/>
                <a:latin typeface="Times New Roman"/>
                <a:ea typeface="Calibri"/>
                <a:cs typeface="Times New Roman"/>
              </a:rPr>
              <a:t>Sugita</a:t>
            </a:r>
            <a:r>
              <a:rPr lang="lt-LT" dirty="0" smtClean="0">
                <a:effectLst/>
                <a:latin typeface="Times New Roman"/>
                <a:ea typeface="Calibri"/>
                <a:cs typeface="Times New Roman"/>
              </a:rPr>
              <a:t>, 2019).</a:t>
            </a:r>
            <a:r>
              <a:rPr lang="lt-LT" sz="2800" dirty="0">
                <a:ea typeface="Calibri"/>
                <a:cs typeface="Times New Roman"/>
              </a:rPr>
              <a:t> </a:t>
            </a:r>
          </a:p>
          <a:p>
            <a:endParaRPr lang="lt-LT" dirty="0"/>
          </a:p>
        </p:txBody>
      </p:sp>
    </p:spTree>
    <p:extLst>
      <p:ext uri="{BB962C8B-B14F-4D97-AF65-F5344CB8AC3E}">
        <p14:creationId xmlns:p14="http://schemas.microsoft.com/office/powerpoint/2010/main" val="3332348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1"/>
          <p:cNvSpPr>
            <a:spLocks noGrp="1"/>
          </p:cNvSpPr>
          <p:nvPr>
            <p:ph idx="1"/>
          </p:nvPr>
        </p:nvSpPr>
        <p:spPr>
          <a:xfrm>
            <a:off x="457200" y="476672"/>
            <a:ext cx="8229600" cy="5649491"/>
          </a:xfrm>
        </p:spPr>
        <p:txBody>
          <a:bodyPr>
            <a:noAutofit/>
          </a:bodyPr>
          <a:lstStyle/>
          <a:p>
            <a:pPr algn="just">
              <a:lnSpc>
                <a:spcPct val="150000"/>
              </a:lnSpc>
              <a:spcAft>
                <a:spcPts val="1000"/>
              </a:spcAft>
              <a:tabLst>
                <a:tab pos="971550" algn="l"/>
              </a:tabLst>
            </a:pPr>
            <a:r>
              <a:rPr lang="lt-LT" sz="1800" b="1" dirty="0" err="1" smtClean="0">
                <a:effectLst/>
                <a:latin typeface="Times New Roman"/>
                <a:ea typeface="Calibri"/>
                <a:cs typeface="Times New Roman"/>
              </a:rPr>
              <a:t>Inkliuzinis</a:t>
            </a:r>
            <a:r>
              <a:rPr lang="lt-LT" sz="1800" b="1" dirty="0" smtClean="0">
                <a:effectLst/>
                <a:latin typeface="Times New Roman"/>
                <a:ea typeface="Calibri"/>
                <a:cs typeface="Times New Roman"/>
              </a:rPr>
              <a:t> ugdymas</a:t>
            </a:r>
            <a:r>
              <a:rPr lang="lt-LT" sz="1800" dirty="0" smtClean="0">
                <a:effectLst/>
                <a:latin typeface="Times New Roman"/>
                <a:ea typeface="Calibri"/>
                <a:cs typeface="Times New Roman"/>
              </a:rPr>
              <a:t>- tai ugdymas su pagalba kiekvienam mokiniui, puoselėjant aukštus lūkesčius dėl kiekvieno mokinio pasiekimų; skirtybes laikant galimybėmis ir ištekliais, kuriais grindžiamas kiekvieno mokinio ugdymasis“ (Europos specialiojo ir </a:t>
            </a:r>
            <a:r>
              <a:rPr lang="lt-LT" sz="1800" dirty="0" err="1" smtClean="0">
                <a:effectLst/>
                <a:latin typeface="Times New Roman"/>
                <a:ea typeface="Calibri"/>
                <a:cs typeface="Times New Roman"/>
              </a:rPr>
              <a:t>inkliuzinio</a:t>
            </a:r>
            <a:r>
              <a:rPr lang="lt-LT" sz="1800" dirty="0" smtClean="0">
                <a:effectLst/>
                <a:latin typeface="Times New Roman"/>
                <a:ea typeface="Calibri"/>
                <a:cs typeface="Times New Roman"/>
              </a:rPr>
              <a:t> ugdymo plėtros agentūra, 2012). „</a:t>
            </a:r>
            <a:r>
              <a:rPr lang="lt-LT" sz="1800" dirty="0" err="1" smtClean="0">
                <a:effectLst/>
                <a:latin typeface="Times New Roman"/>
                <a:ea typeface="Calibri"/>
                <a:cs typeface="Times New Roman"/>
              </a:rPr>
              <a:t>Inkliuzinio</a:t>
            </a:r>
            <a:r>
              <a:rPr lang="lt-LT" sz="1800" dirty="0" smtClean="0">
                <a:effectLst/>
                <a:latin typeface="Times New Roman"/>
                <a:ea typeface="Calibri"/>
                <a:cs typeface="Times New Roman"/>
              </a:rPr>
              <a:t> ugdymo metu specialiųjų poreikių asmenys yra ne tik ugdomi kartu su savo bendraamžiais, bet ir bendrų ugdymo programų pagrindu, kokybiškai jas individualizuojant ir pritaikant jų specialiesiems poreikiams“ (Sutrikusios raidos vaikų konsultavimo skyrius; Adomaitienė, 2001).</a:t>
            </a:r>
            <a:r>
              <a:rPr lang="lt-LT" sz="1800" dirty="0">
                <a:ea typeface="Calibri"/>
                <a:cs typeface="Times New Roman"/>
              </a:rPr>
              <a:t> </a:t>
            </a:r>
          </a:p>
          <a:p>
            <a:pPr algn="just">
              <a:lnSpc>
                <a:spcPct val="150000"/>
              </a:lnSpc>
              <a:spcAft>
                <a:spcPts val="1000"/>
              </a:spcAft>
              <a:tabLst>
                <a:tab pos="971550" algn="l"/>
              </a:tabLst>
            </a:pPr>
            <a:r>
              <a:rPr lang="lt-LT" sz="1800" dirty="0">
                <a:ea typeface="Calibri"/>
                <a:cs typeface="Times New Roman"/>
              </a:rPr>
              <a:t>	</a:t>
            </a:r>
            <a:r>
              <a:rPr lang="lt-LT" sz="1800" b="1" dirty="0" smtClean="0">
                <a:effectLst/>
                <a:latin typeface="Times New Roman"/>
                <a:ea typeface="Calibri"/>
                <a:cs typeface="Times New Roman"/>
              </a:rPr>
              <a:t>Integruotas ugdymas</a:t>
            </a:r>
            <a:r>
              <a:rPr lang="lt-LT" sz="1800" dirty="0" smtClean="0">
                <a:effectLst/>
                <a:latin typeface="Times New Roman"/>
                <a:ea typeface="Calibri"/>
                <a:cs typeface="Times New Roman"/>
              </a:rPr>
              <a:t> –tai procesas, kai vaikai, turintys specialiųjų ugdymosi poreikių, susijusių su sutrikimais, negalia, nepalankiais socialiniais aplinkos veiksniais ir kt., yra įtraukiami į bendrojo ugdymo mokyklas tikintis, kad šie vaikai prisitaikys prie standartizuotų reikalavimų“ (</a:t>
            </a:r>
            <a:r>
              <a:rPr lang="lt-LT" sz="1800" dirty="0" err="1" smtClean="0">
                <a:effectLst/>
                <a:latin typeface="Times New Roman"/>
                <a:ea typeface="Calibri"/>
                <a:cs typeface="Times New Roman"/>
              </a:rPr>
              <a:t>Committee</a:t>
            </a:r>
            <a:r>
              <a:rPr lang="lt-LT" sz="1800" dirty="0" smtClean="0">
                <a:effectLst/>
                <a:latin typeface="Times New Roman"/>
                <a:ea typeface="Calibri"/>
                <a:cs typeface="Times New Roman"/>
              </a:rPr>
              <a:t> </a:t>
            </a:r>
            <a:r>
              <a:rPr lang="lt-LT" sz="1800" dirty="0" err="1" smtClean="0">
                <a:effectLst/>
                <a:latin typeface="Times New Roman"/>
                <a:ea typeface="Calibri"/>
                <a:cs typeface="Times New Roman"/>
              </a:rPr>
              <a:t>on</a:t>
            </a:r>
            <a:r>
              <a:rPr lang="lt-LT" sz="1800" dirty="0" smtClean="0">
                <a:effectLst/>
                <a:latin typeface="Times New Roman"/>
                <a:ea typeface="Calibri"/>
                <a:cs typeface="Times New Roman"/>
              </a:rPr>
              <a:t> </a:t>
            </a:r>
            <a:r>
              <a:rPr lang="lt-LT" sz="1800" dirty="0" err="1" smtClean="0">
                <a:effectLst/>
                <a:latin typeface="Times New Roman"/>
                <a:ea typeface="Calibri"/>
                <a:cs typeface="Times New Roman"/>
              </a:rPr>
              <a:t>the</a:t>
            </a:r>
            <a:r>
              <a:rPr lang="lt-LT" sz="1800" dirty="0" smtClean="0">
                <a:effectLst/>
                <a:latin typeface="Times New Roman"/>
                <a:ea typeface="Calibri"/>
                <a:cs typeface="Times New Roman"/>
              </a:rPr>
              <a:t> </a:t>
            </a:r>
            <a:r>
              <a:rPr lang="lt-LT" sz="1800" dirty="0" err="1" smtClean="0">
                <a:effectLst/>
                <a:latin typeface="Times New Roman"/>
                <a:ea typeface="Calibri"/>
                <a:cs typeface="Times New Roman"/>
              </a:rPr>
              <a:t>Rights</a:t>
            </a:r>
            <a:r>
              <a:rPr lang="lt-LT" sz="1800" dirty="0" smtClean="0">
                <a:effectLst/>
                <a:latin typeface="Times New Roman"/>
                <a:ea typeface="Calibri"/>
                <a:cs typeface="Times New Roman"/>
              </a:rPr>
              <a:t> </a:t>
            </a:r>
            <a:r>
              <a:rPr lang="lt-LT" sz="1800" dirty="0" err="1" smtClean="0">
                <a:effectLst/>
                <a:latin typeface="Times New Roman"/>
                <a:ea typeface="Calibri"/>
                <a:cs typeface="Times New Roman"/>
              </a:rPr>
              <a:t>of</a:t>
            </a:r>
            <a:r>
              <a:rPr lang="lt-LT" sz="1800" dirty="0" smtClean="0">
                <a:effectLst/>
                <a:latin typeface="Times New Roman"/>
                <a:ea typeface="Calibri"/>
                <a:cs typeface="Times New Roman"/>
              </a:rPr>
              <a:t> </a:t>
            </a:r>
            <a:r>
              <a:rPr lang="lt-LT" sz="1800" dirty="0" err="1" smtClean="0">
                <a:effectLst/>
                <a:latin typeface="Times New Roman"/>
                <a:ea typeface="Calibri"/>
                <a:cs typeface="Times New Roman"/>
              </a:rPr>
              <a:t>Persons</a:t>
            </a:r>
            <a:r>
              <a:rPr lang="lt-LT" sz="1800" dirty="0" smtClean="0">
                <a:effectLst/>
                <a:latin typeface="Times New Roman"/>
                <a:ea typeface="Calibri"/>
                <a:cs typeface="Times New Roman"/>
              </a:rPr>
              <a:t> </a:t>
            </a:r>
            <a:r>
              <a:rPr lang="lt-LT" sz="1800" dirty="0" err="1" smtClean="0">
                <a:effectLst/>
                <a:latin typeface="Times New Roman"/>
                <a:ea typeface="Calibri"/>
                <a:cs typeface="Times New Roman"/>
              </a:rPr>
              <a:t>with</a:t>
            </a:r>
            <a:r>
              <a:rPr lang="lt-LT" sz="1800" dirty="0" smtClean="0">
                <a:effectLst/>
                <a:latin typeface="Times New Roman"/>
                <a:ea typeface="Calibri"/>
                <a:cs typeface="Times New Roman"/>
              </a:rPr>
              <a:t> </a:t>
            </a:r>
            <a:r>
              <a:rPr lang="lt-LT" sz="1800" dirty="0" err="1" smtClean="0">
                <a:effectLst/>
                <a:latin typeface="Times New Roman"/>
                <a:ea typeface="Calibri"/>
                <a:cs typeface="Times New Roman"/>
              </a:rPr>
              <a:t>Disabilities</a:t>
            </a:r>
            <a:r>
              <a:rPr lang="lt-LT" sz="1800" dirty="0" smtClean="0">
                <a:effectLst/>
                <a:latin typeface="Times New Roman"/>
                <a:ea typeface="Calibri"/>
                <a:cs typeface="Times New Roman"/>
              </a:rPr>
              <a:t>, 2016 cit. Ališauskienė, </a:t>
            </a:r>
            <a:r>
              <a:rPr lang="lt-LT" sz="1800" dirty="0" err="1" smtClean="0">
                <a:effectLst/>
                <a:latin typeface="Times New Roman"/>
                <a:ea typeface="Calibri"/>
                <a:cs typeface="Times New Roman"/>
              </a:rPr>
              <a:t>Miltenienė</a:t>
            </a:r>
            <a:r>
              <a:rPr lang="lt-LT" sz="1800" dirty="0" smtClean="0">
                <a:effectLst/>
                <a:latin typeface="Times New Roman"/>
                <a:ea typeface="Calibri"/>
                <a:cs typeface="Times New Roman"/>
              </a:rPr>
              <a:t> [15] 2018). </a:t>
            </a:r>
            <a:endParaRPr lang="lt-LT" sz="1800" dirty="0">
              <a:ea typeface="Calibri"/>
              <a:cs typeface="Times New Roman"/>
            </a:endParaRPr>
          </a:p>
          <a:p>
            <a:endParaRPr lang="lt-LT" sz="1800" dirty="0"/>
          </a:p>
        </p:txBody>
      </p:sp>
    </p:spTree>
    <p:extLst>
      <p:ext uri="{BB962C8B-B14F-4D97-AF65-F5344CB8AC3E}">
        <p14:creationId xmlns:p14="http://schemas.microsoft.com/office/powerpoint/2010/main" val="3608216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548680"/>
            <a:ext cx="8229600" cy="5577483"/>
          </a:xfrm>
        </p:spPr>
        <p:txBody>
          <a:bodyPr>
            <a:normAutofit fontScale="77500" lnSpcReduction="20000"/>
          </a:bodyPr>
          <a:lstStyle/>
          <a:p>
            <a:pPr algn="just">
              <a:lnSpc>
                <a:spcPct val="150000"/>
              </a:lnSpc>
              <a:spcAft>
                <a:spcPts val="1000"/>
              </a:spcAft>
              <a:tabLst>
                <a:tab pos="971550" algn="l"/>
              </a:tabLst>
            </a:pPr>
            <a:r>
              <a:rPr lang="lt-LT" sz="2900" b="1" dirty="0" smtClean="0">
                <a:effectLst/>
                <a:latin typeface="Times New Roman"/>
                <a:ea typeface="Calibri"/>
                <a:cs typeface="Times New Roman"/>
              </a:rPr>
              <a:t>Individualizuotas ugdymas</a:t>
            </a:r>
            <a:r>
              <a:rPr lang="lt-LT" sz="2900" dirty="0" smtClean="0">
                <a:effectLst/>
                <a:latin typeface="Times New Roman"/>
                <a:ea typeface="Calibri"/>
                <a:cs typeface="Times New Roman"/>
              </a:rPr>
              <a:t> – tai mokytojo dėmesio skyrimas aktyviam besimokančiojo vaidmeniui, jo pasirinkimams bei sprendimams dėl mokymosi metodų, būdų bei jų praktinio panaudojimo kasdieniniame gyvenime (</a:t>
            </a:r>
            <a:r>
              <a:rPr lang="lt-LT" sz="2900" dirty="0" err="1" smtClean="0">
                <a:effectLst/>
                <a:latin typeface="Times New Roman"/>
                <a:ea typeface="Calibri"/>
                <a:cs typeface="Times New Roman"/>
              </a:rPr>
              <a:t>Maseleno</a:t>
            </a:r>
            <a:r>
              <a:rPr lang="lt-LT" sz="2900" dirty="0" smtClean="0">
                <a:effectLst/>
                <a:latin typeface="Times New Roman"/>
                <a:ea typeface="Calibri"/>
                <a:cs typeface="Times New Roman"/>
              </a:rPr>
              <a:t> et al., 2018), skatinantis autentišką, patirtinį, savivaldį mokinių mokymąsi. Mokiniai patys kuria savo žinojimą, remdamiesi jau turima patirtimi, įgydami ir reflektuodami naujas patirtis“ (Dėl pradinio, pagrindinio ir vidurinio ugdymo programų aprašo, 2015 m. gruodžio 21 d. Nr. V-1309. Lietuvos Respublikos švietimo ir mokslo ministerija, 2015). </a:t>
            </a:r>
            <a:endParaRPr lang="lt-LT" sz="2900" dirty="0">
              <a:ea typeface="Calibri"/>
              <a:cs typeface="Times New Roman"/>
            </a:endParaRPr>
          </a:p>
          <a:p>
            <a:endParaRPr lang="lt-LT" dirty="0"/>
          </a:p>
        </p:txBody>
      </p:sp>
    </p:spTree>
    <p:extLst>
      <p:ext uri="{BB962C8B-B14F-4D97-AF65-F5344CB8AC3E}">
        <p14:creationId xmlns:p14="http://schemas.microsoft.com/office/powerpoint/2010/main" val="6142669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etimumas">
  <a:themeElements>
    <a:clrScheme name="Jėga">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etimumas">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20</TotalTime>
  <Words>452</Words>
  <Application>Microsoft Office PowerPoint</Application>
  <PresentationFormat>Demonstracija ekrane (4:3)</PresentationFormat>
  <Paragraphs>10</Paragraphs>
  <Slides>6</Slides>
  <Notes>0</Notes>
  <HiddenSlides>0</HiddenSlides>
  <MMClips>0</MMClips>
  <ScaleCrop>false</ScaleCrop>
  <HeadingPairs>
    <vt:vector size="4" baseType="variant">
      <vt:variant>
        <vt:lpstr>Tema</vt:lpstr>
      </vt:variant>
      <vt:variant>
        <vt:i4>1</vt:i4>
      </vt:variant>
      <vt:variant>
        <vt:lpstr>Skaidrių pavadinimai</vt:lpstr>
      </vt:variant>
      <vt:variant>
        <vt:i4>6</vt:i4>
      </vt:variant>
    </vt:vector>
  </HeadingPairs>
  <TitlesOfParts>
    <vt:vector size="7" baseType="lpstr">
      <vt:lpstr>Gretimumas</vt:lpstr>
      <vt:lpstr>Sąvokos Ariogalos gimnazijos VGK</vt:lpstr>
      <vt:lpstr>Sąvokų žemėlapis</vt:lpstr>
      <vt:lpstr>PowerPoint pristatymas</vt:lpstr>
      <vt:lpstr>PowerPoint pristatymas</vt:lpstr>
      <vt:lpstr>PowerPoint pristatymas</vt:lpstr>
      <vt:lpstr>PowerPoint pristatymas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Sąvokų žemėlapis</dc:title>
  <dc:creator>AG</dc:creator>
  <cp:lastModifiedBy>AG</cp:lastModifiedBy>
  <cp:revision>6</cp:revision>
  <dcterms:created xsi:type="dcterms:W3CDTF">2023-10-12T05:36:59Z</dcterms:created>
  <dcterms:modified xsi:type="dcterms:W3CDTF">2023-10-12T05:59:44Z</dcterms:modified>
</cp:coreProperties>
</file>