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60" r:id="rId5"/>
    <p:sldId id="261" r:id="rId6"/>
    <p:sldId id="276" r:id="rId7"/>
    <p:sldId id="263" r:id="rId8"/>
    <p:sldId id="264" r:id="rId9"/>
    <p:sldId id="265" r:id="rId10"/>
    <p:sldId id="267" r:id="rId11"/>
    <p:sldId id="268" r:id="rId12"/>
    <p:sldId id="266" r:id="rId13"/>
    <p:sldId id="269" r:id="rId14"/>
    <p:sldId id="270" r:id="rId15"/>
    <p:sldId id="271" r:id="rId16"/>
    <p:sldId id="272" r:id="rId17"/>
    <p:sldId id="273" r:id="rId18"/>
    <p:sldId id="274" r:id="rId19"/>
    <p:sldId id="275" r:id="rId20"/>
    <p:sldId id="259" r:id="rId21"/>
  </p:sldIdLst>
  <p:sldSz cx="9144000" cy="6858000" type="screen4x3"/>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6" d="100"/>
          <a:sy n="126" d="100"/>
        </p:scale>
        <p:origin x="-35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Pavadinimo skaidrė">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lt-LT" smtClean="0"/>
              <a:t>Spustelėję redag. ruoš. pavad. stilių</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lt-LT" smtClean="0"/>
              <a:t>Spustelėję redag. ruoš. paantrš. stilių</a:t>
            </a:r>
            <a:endParaRPr lang="en-US" dirty="0"/>
          </a:p>
        </p:txBody>
      </p:sp>
      <p:sp>
        <p:nvSpPr>
          <p:cNvPr id="4" name="Date Placeholder 3"/>
          <p:cNvSpPr>
            <a:spLocks noGrp="1"/>
          </p:cNvSpPr>
          <p:nvPr>
            <p:ph type="dt" sz="half" idx="10"/>
          </p:nvPr>
        </p:nvSpPr>
        <p:spPr/>
        <p:txBody>
          <a:bodyPr/>
          <a:lstStyle/>
          <a:p>
            <a:fld id="{2AF8EAD8-9CAB-4639-9DA9-9C603931D3CD}" type="datetimeFigureOut">
              <a:rPr lang="lt-LT" smtClean="0"/>
              <a:t>2023-10-12</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C885CD1F-AE66-4324-9D13-E053A3E6E401}" type="slidenum">
              <a:rPr lang="lt-LT" smtClean="0"/>
              <a:t>‹#›</a:t>
            </a:fld>
            <a:endParaRPr lang="lt-L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a:p>
        </p:txBody>
      </p:sp>
      <p:sp>
        <p:nvSpPr>
          <p:cNvPr id="4" name="Date Placeholder 3"/>
          <p:cNvSpPr>
            <a:spLocks noGrp="1"/>
          </p:cNvSpPr>
          <p:nvPr>
            <p:ph type="dt" sz="half" idx="10"/>
          </p:nvPr>
        </p:nvSpPr>
        <p:spPr/>
        <p:txBody>
          <a:bodyPr/>
          <a:lstStyle/>
          <a:p>
            <a:fld id="{2AF8EAD8-9CAB-4639-9DA9-9C603931D3CD}" type="datetimeFigureOut">
              <a:rPr lang="lt-LT" smtClean="0"/>
              <a:t>2023-10-12</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C885CD1F-AE66-4324-9D13-E053A3E6E401}" type="slidenum">
              <a:rPr lang="lt-LT" smtClean="0"/>
              <a:t>‹#›</a:t>
            </a:fld>
            <a:endParaRPr lang="lt-L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us pavadinimas ir tekstas">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2AF8EAD8-9CAB-4639-9DA9-9C603931D3CD}" type="datetimeFigureOut">
              <a:rPr lang="lt-LT" smtClean="0"/>
              <a:t>2023-10-12</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C885CD1F-AE66-4324-9D13-E053A3E6E401}" type="slidenum">
              <a:rPr lang="lt-LT" smtClean="0"/>
              <a:t>‹#›</a:t>
            </a:fld>
            <a:endParaRPr lang="lt-LT"/>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lt-LT" smtClean="0"/>
              <a:t>Spustelėję redag. ruoš. pavad. stilių</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a:p>
        </p:txBody>
      </p:sp>
      <p:sp>
        <p:nvSpPr>
          <p:cNvPr id="4" name="Date Placeholder 3"/>
          <p:cNvSpPr>
            <a:spLocks noGrp="1"/>
          </p:cNvSpPr>
          <p:nvPr>
            <p:ph type="dt" sz="half" idx="10"/>
          </p:nvPr>
        </p:nvSpPr>
        <p:spPr/>
        <p:txBody>
          <a:bodyPr/>
          <a:lstStyle/>
          <a:p>
            <a:fld id="{2AF8EAD8-9CAB-4639-9DA9-9C603931D3CD}" type="datetimeFigureOut">
              <a:rPr lang="lt-LT" smtClean="0"/>
              <a:t>2023-10-12</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C885CD1F-AE66-4324-9D13-E053A3E6E401}" type="slidenum">
              <a:rPr lang="lt-LT" smtClean="0"/>
              <a:t>‹#›</a:t>
            </a:fld>
            <a:endParaRPr lang="lt-LT"/>
          </a:p>
        </p:txBody>
      </p:sp>
      <p:sp>
        <p:nvSpPr>
          <p:cNvPr id="7" name="Title 6"/>
          <p:cNvSpPr>
            <a:spLocks noGrp="1"/>
          </p:cNvSpPr>
          <p:nvPr>
            <p:ph type="title"/>
          </p:nvPr>
        </p:nvSpPr>
        <p:spPr/>
        <p:txBody>
          <a:bodyPr/>
          <a:lstStyle/>
          <a:p>
            <a:r>
              <a:rPr lang="lt-LT" smtClean="0"/>
              <a:t>Spustelėję redag. ruoš. pavad. stilių</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kcijos antraštė">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lt-LT" smtClean="0"/>
              <a:t>Spustelėję redag. ruoš. pavad. stilių</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Spustelėję redag. ruoš. teksto stilių</a:t>
            </a:r>
          </a:p>
        </p:txBody>
      </p:sp>
      <p:sp>
        <p:nvSpPr>
          <p:cNvPr id="4" name="Date Placeholder 3"/>
          <p:cNvSpPr>
            <a:spLocks noGrp="1"/>
          </p:cNvSpPr>
          <p:nvPr>
            <p:ph type="dt" sz="half" idx="10"/>
          </p:nvPr>
        </p:nvSpPr>
        <p:spPr/>
        <p:txBody>
          <a:bodyPr/>
          <a:lstStyle/>
          <a:p>
            <a:fld id="{2AF8EAD8-9CAB-4639-9DA9-9C603931D3CD}" type="datetimeFigureOut">
              <a:rPr lang="lt-LT" smtClean="0"/>
              <a:t>2023-10-12</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C885CD1F-AE66-4324-9D13-E053A3E6E401}" type="slidenum">
              <a:rPr lang="lt-LT" smtClean="0"/>
              <a:t>‹#›</a:t>
            </a:fld>
            <a:endParaRPr lang="lt-L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lang="en-US"/>
          </a:p>
        </p:txBody>
      </p:sp>
      <p:sp>
        <p:nvSpPr>
          <p:cNvPr id="5" name="Date Placeholder 4"/>
          <p:cNvSpPr>
            <a:spLocks noGrp="1"/>
          </p:cNvSpPr>
          <p:nvPr>
            <p:ph type="dt" sz="half" idx="10"/>
          </p:nvPr>
        </p:nvSpPr>
        <p:spPr/>
        <p:txBody>
          <a:bodyPr/>
          <a:lstStyle/>
          <a:p>
            <a:fld id="{2AF8EAD8-9CAB-4639-9DA9-9C603931D3CD}" type="datetimeFigureOut">
              <a:rPr lang="lt-LT" smtClean="0"/>
              <a:t>2023-10-12</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C885CD1F-AE66-4324-9D13-E053A3E6E401}" type="slidenum">
              <a:rPr lang="lt-LT" smtClean="0"/>
              <a:t>‹#›</a:t>
            </a:fld>
            <a:endParaRPr lang="lt-LT"/>
          </a:p>
        </p:txBody>
      </p:sp>
      <p:sp>
        <p:nvSpPr>
          <p:cNvPr id="9" name="Content Placeholder 8"/>
          <p:cNvSpPr>
            <a:spLocks noGrp="1"/>
          </p:cNvSpPr>
          <p:nvPr>
            <p:ph sz="quarter" idx="13"/>
          </p:nvPr>
        </p:nvSpPr>
        <p:spPr>
          <a:xfrm>
            <a:off x="676655" y="2679192"/>
            <a:ext cx="3822192" cy="3447288"/>
          </a:xfrm>
        </p:spPr>
        <p:txBody>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lt-LT" smtClean="0"/>
              <a:t>Spustelėję redag. ruoš. pavad. stilių</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Spustelėję redag. ruoš. teksto stilių</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Spustelėję redag. ruoš. teksto stilių</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dirty="0"/>
          </a:p>
        </p:txBody>
      </p:sp>
      <p:sp>
        <p:nvSpPr>
          <p:cNvPr id="7" name="Date Placeholder 6"/>
          <p:cNvSpPr>
            <a:spLocks noGrp="1"/>
          </p:cNvSpPr>
          <p:nvPr>
            <p:ph type="dt" sz="half" idx="10"/>
          </p:nvPr>
        </p:nvSpPr>
        <p:spPr/>
        <p:txBody>
          <a:bodyPr/>
          <a:lstStyle/>
          <a:p>
            <a:fld id="{2AF8EAD8-9CAB-4639-9DA9-9C603931D3CD}" type="datetimeFigureOut">
              <a:rPr lang="lt-LT" smtClean="0"/>
              <a:t>2023-10-12</a:t>
            </a:fld>
            <a:endParaRPr lang="lt-LT"/>
          </a:p>
        </p:txBody>
      </p:sp>
      <p:sp>
        <p:nvSpPr>
          <p:cNvPr id="8" name="Footer Placeholder 7"/>
          <p:cNvSpPr>
            <a:spLocks noGrp="1"/>
          </p:cNvSpPr>
          <p:nvPr>
            <p:ph type="ftr" sz="quarter" idx="11"/>
          </p:nvPr>
        </p:nvSpPr>
        <p:spPr/>
        <p:txBody>
          <a:bodyPr/>
          <a:lstStyle/>
          <a:p>
            <a:endParaRPr lang="lt-LT"/>
          </a:p>
        </p:txBody>
      </p:sp>
      <p:sp>
        <p:nvSpPr>
          <p:cNvPr id="9" name="Slide Number Placeholder 8"/>
          <p:cNvSpPr>
            <a:spLocks noGrp="1"/>
          </p:cNvSpPr>
          <p:nvPr>
            <p:ph type="sldNum" sz="quarter" idx="12"/>
          </p:nvPr>
        </p:nvSpPr>
        <p:spPr/>
        <p:txBody>
          <a:bodyPr/>
          <a:lstStyle/>
          <a:p>
            <a:fld id="{C885CD1F-AE66-4324-9D13-E053A3E6E401}" type="slidenum">
              <a:rPr lang="lt-LT" smtClean="0"/>
              <a:t>‹#›</a:t>
            </a:fld>
            <a:endParaRPr lang="lt-L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lang="en-US"/>
          </a:p>
        </p:txBody>
      </p:sp>
      <p:sp>
        <p:nvSpPr>
          <p:cNvPr id="3" name="Date Placeholder 2"/>
          <p:cNvSpPr>
            <a:spLocks noGrp="1"/>
          </p:cNvSpPr>
          <p:nvPr>
            <p:ph type="dt" sz="half" idx="10"/>
          </p:nvPr>
        </p:nvSpPr>
        <p:spPr/>
        <p:txBody>
          <a:bodyPr/>
          <a:lstStyle/>
          <a:p>
            <a:fld id="{2AF8EAD8-9CAB-4639-9DA9-9C603931D3CD}" type="datetimeFigureOut">
              <a:rPr lang="lt-LT" smtClean="0"/>
              <a:t>2023-10-12</a:t>
            </a:fld>
            <a:endParaRPr lang="lt-LT"/>
          </a:p>
        </p:txBody>
      </p:sp>
      <p:sp>
        <p:nvSpPr>
          <p:cNvPr id="4" name="Footer Placeholder 3"/>
          <p:cNvSpPr>
            <a:spLocks noGrp="1"/>
          </p:cNvSpPr>
          <p:nvPr>
            <p:ph type="ftr" sz="quarter" idx="11"/>
          </p:nvPr>
        </p:nvSpPr>
        <p:spPr/>
        <p:txBody>
          <a:bodyPr/>
          <a:lstStyle/>
          <a:p>
            <a:endParaRPr lang="lt-LT"/>
          </a:p>
        </p:txBody>
      </p:sp>
      <p:sp>
        <p:nvSpPr>
          <p:cNvPr id="5" name="Slide Number Placeholder 4"/>
          <p:cNvSpPr>
            <a:spLocks noGrp="1"/>
          </p:cNvSpPr>
          <p:nvPr>
            <p:ph type="sldNum" sz="quarter" idx="12"/>
          </p:nvPr>
        </p:nvSpPr>
        <p:spPr/>
        <p:txBody>
          <a:bodyPr/>
          <a:lstStyle/>
          <a:p>
            <a:fld id="{C885CD1F-AE66-4324-9D13-E053A3E6E401}" type="slidenum">
              <a:rPr lang="lt-LT" smtClean="0"/>
              <a:t>‹#›</a:t>
            </a:fld>
            <a:endParaRPr lang="lt-L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uščia">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2AF8EAD8-9CAB-4639-9DA9-9C603931D3CD}" type="datetimeFigureOut">
              <a:rPr lang="lt-LT" smtClean="0"/>
              <a:t>2023-10-12</a:t>
            </a:fld>
            <a:endParaRPr lang="lt-LT"/>
          </a:p>
        </p:txBody>
      </p:sp>
      <p:sp>
        <p:nvSpPr>
          <p:cNvPr id="3" name="Footer Placeholder 2"/>
          <p:cNvSpPr>
            <a:spLocks noGrp="1"/>
          </p:cNvSpPr>
          <p:nvPr>
            <p:ph type="ftr" sz="quarter" idx="11"/>
          </p:nvPr>
        </p:nvSpPr>
        <p:spPr/>
        <p:txBody>
          <a:bodyPr/>
          <a:lstStyle/>
          <a:p>
            <a:endParaRPr lang="lt-LT"/>
          </a:p>
        </p:txBody>
      </p:sp>
      <p:sp>
        <p:nvSpPr>
          <p:cNvPr id="4" name="Slide Number Placeholder 3"/>
          <p:cNvSpPr>
            <a:spLocks noGrp="1"/>
          </p:cNvSpPr>
          <p:nvPr>
            <p:ph type="sldNum" sz="quarter" idx="12"/>
          </p:nvPr>
        </p:nvSpPr>
        <p:spPr/>
        <p:txBody>
          <a:bodyPr/>
          <a:lstStyle/>
          <a:p>
            <a:fld id="{C885CD1F-AE66-4324-9D13-E053A3E6E401}" type="slidenum">
              <a:rPr lang="lt-LT" smtClean="0"/>
              <a:t>‹#›</a:t>
            </a:fld>
            <a:endParaRPr lang="lt-L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Turinys ir antraštė">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2AF8EAD8-9CAB-4639-9DA9-9C603931D3CD}" type="datetimeFigureOut">
              <a:rPr lang="lt-LT" smtClean="0"/>
              <a:t>2023-10-12</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C885CD1F-AE66-4324-9D13-E053A3E6E401}" type="slidenum">
              <a:rPr lang="lt-LT" smtClean="0"/>
              <a:t>‹#›</a:t>
            </a:fld>
            <a:endParaRPr lang="lt-LT"/>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smtClean="0"/>
              <a:t>Spustelėję redag. ruoš. teksto stilių</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lt-LT" smtClean="0"/>
              <a:t>Spustelėję redag. ruoš. pavad. stilių</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aveikslėlis ir antraštė">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lt-LT" smtClean="0"/>
              <a:t>Spustelėję redag. ruoš. pavad. stilių</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smtClean="0"/>
              <a:t>Spustelėję redag. ruoš. teksto stilių</a:t>
            </a:r>
          </a:p>
        </p:txBody>
      </p:sp>
      <p:sp>
        <p:nvSpPr>
          <p:cNvPr id="5" name="Date Placeholder 4"/>
          <p:cNvSpPr>
            <a:spLocks noGrp="1"/>
          </p:cNvSpPr>
          <p:nvPr>
            <p:ph type="dt" sz="half" idx="10"/>
          </p:nvPr>
        </p:nvSpPr>
        <p:spPr/>
        <p:txBody>
          <a:bodyPr/>
          <a:lstStyle/>
          <a:p>
            <a:fld id="{2AF8EAD8-9CAB-4639-9DA9-9C603931D3CD}" type="datetimeFigureOut">
              <a:rPr lang="lt-LT" smtClean="0"/>
              <a:t>2023-10-12</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C885CD1F-AE66-4324-9D13-E053A3E6E401}" type="slidenum">
              <a:rPr lang="lt-LT" smtClean="0"/>
              <a:t>‹#›</a:t>
            </a:fld>
            <a:endParaRPr lang="lt-LT"/>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lt-LT" smtClean="0"/>
              <a:t>Spustelėkite piktogr. norėdami įtraukti pav.</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lt-LT" smtClean="0"/>
              <a:t>Spustelėję redag. ruoš. pavad. stilių</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2AF8EAD8-9CAB-4639-9DA9-9C603931D3CD}" type="datetimeFigureOut">
              <a:rPr lang="lt-LT" smtClean="0"/>
              <a:t>2023-10-12</a:t>
            </a:fld>
            <a:endParaRPr lang="lt-LT"/>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lt-LT"/>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C885CD1F-AE66-4324-9D13-E053A3E6E401}" type="slidenum">
              <a:rPr lang="lt-LT" smtClean="0"/>
              <a:t>‹#›</a:t>
            </a:fld>
            <a:endParaRPr lang="lt-LT"/>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dirty="0"/>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lt.wikipedia.org/wiki/Angl%C5%B3_kalba"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hyperlink" Target="https://sctelsiai.lt/ppt/darbassuvaikais.pdf" TargetMode="External"/><Relationship Id="rId3" Type="http://schemas.openxmlformats.org/officeDocument/2006/relationships/hyperlink" Target="https://www.nsa.smm.lt/wp-content/uploads/2016/01/16_BP-pritaikymo-rekomendacijos.pdf" TargetMode="External"/><Relationship Id="rId7" Type="http://schemas.openxmlformats.org/officeDocument/2006/relationships/hyperlink" Target="https://issuu.com/karpol/docs/ees_ka_gali_mokykla_sigita" TargetMode="External"/><Relationship Id="rId2" Type="http://schemas.openxmlformats.org/officeDocument/2006/relationships/hyperlink" Target="https://srvks.lt/pedagogams/metodines-rekomendacijos/" TargetMode="External"/><Relationship Id="rId1" Type="http://schemas.openxmlformats.org/officeDocument/2006/relationships/slideLayout" Target="../slideLayouts/slideLayout2.xml"/><Relationship Id="rId6" Type="http://schemas.openxmlformats.org/officeDocument/2006/relationships/hyperlink" Target="https://www.emokykla.lt/upload/EMOKYKLA/BP/2022-10-10/DIEGIMAS_Aurelija/metodin%C4%97%20med%C5%BEiaga/Elgesio%20ir%20emociju.pdf" TargetMode="External"/><Relationship Id="rId5" Type="http://schemas.openxmlformats.org/officeDocument/2006/relationships/hyperlink" Target="https://www.nsa.smm.lt/wp-content/uploads/2020/07/Elgesio-ir-emociju-sunkumu_GALUTINIS.pdf" TargetMode="External"/><Relationship Id="rId4" Type="http://schemas.openxmlformats.org/officeDocument/2006/relationships/hyperlink" Target="https://www.klrppt.lt/itraukusis-ugdymas/rekomendacijos/mokiniai-turintys-mokymosi-sutrikimu/"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srvks.lt/wp-content/uploads/2022/03/Emocine-perkrova.pdf"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ctrTitle"/>
          </p:nvPr>
        </p:nvSpPr>
        <p:spPr/>
        <p:txBody>
          <a:bodyPr>
            <a:normAutofit/>
          </a:bodyPr>
          <a:lstStyle/>
          <a:p>
            <a:r>
              <a:rPr lang="lt-LT" b="1" i="1" dirty="0" smtClean="0">
                <a:solidFill>
                  <a:schemeClr val="tx1">
                    <a:lumMod val="85000"/>
                    <a:lumOff val="15000"/>
                  </a:schemeClr>
                </a:solidFill>
                <a:latin typeface="Bodoni MT Black" pitchFamily="18" charset="0"/>
              </a:rPr>
              <a:t>Įvairių poreikių vaikai</a:t>
            </a:r>
            <a:br>
              <a:rPr lang="lt-LT" b="1" i="1" dirty="0" smtClean="0">
                <a:solidFill>
                  <a:schemeClr val="tx1">
                    <a:lumMod val="85000"/>
                    <a:lumOff val="15000"/>
                  </a:schemeClr>
                </a:solidFill>
                <a:latin typeface="Bodoni MT Black" pitchFamily="18" charset="0"/>
              </a:rPr>
            </a:br>
            <a:r>
              <a:rPr lang="lt-LT" b="1" i="1" dirty="0" smtClean="0">
                <a:solidFill>
                  <a:schemeClr val="tx1">
                    <a:lumMod val="85000"/>
                    <a:lumOff val="15000"/>
                  </a:schemeClr>
                </a:solidFill>
                <a:latin typeface="Bodoni MT Black" pitchFamily="18" charset="0"/>
              </a:rPr>
              <a:t>PAŽINTI-SUPRASTI</a:t>
            </a:r>
            <a:endParaRPr lang="lt-LT" b="1" i="1" dirty="0">
              <a:solidFill>
                <a:schemeClr val="tx1">
                  <a:lumMod val="85000"/>
                  <a:lumOff val="15000"/>
                </a:schemeClr>
              </a:solidFill>
              <a:latin typeface="Bodoni MT Black" pitchFamily="18" charset="0"/>
            </a:endParaRPr>
          </a:p>
        </p:txBody>
      </p:sp>
      <p:sp>
        <p:nvSpPr>
          <p:cNvPr id="3" name="Antrinis pavadinimas 2"/>
          <p:cNvSpPr>
            <a:spLocks noGrp="1"/>
          </p:cNvSpPr>
          <p:nvPr>
            <p:ph type="subTitle" idx="1"/>
          </p:nvPr>
        </p:nvSpPr>
        <p:spPr/>
        <p:txBody>
          <a:bodyPr>
            <a:normAutofit/>
          </a:bodyPr>
          <a:lstStyle/>
          <a:p>
            <a:pPr algn="r"/>
            <a:r>
              <a:rPr lang="lt-LT" sz="1400" dirty="0" smtClean="0"/>
              <a:t>Pažintinis aprašas</a:t>
            </a:r>
          </a:p>
          <a:p>
            <a:pPr algn="r"/>
            <a:r>
              <a:rPr lang="lt-LT" sz="1400" dirty="0" smtClean="0"/>
              <a:t>Sudarė: Danguolė Gailienė</a:t>
            </a:r>
            <a:endParaRPr lang="lt-LT" sz="1400" dirty="0"/>
          </a:p>
        </p:txBody>
      </p:sp>
    </p:spTree>
    <p:extLst>
      <p:ext uri="{BB962C8B-B14F-4D97-AF65-F5344CB8AC3E}">
        <p14:creationId xmlns:p14="http://schemas.microsoft.com/office/powerpoint/2010/main" val="34064564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p:txBody>
          <a:bodyPr>
            <a:normAutofit fontScale="92500" lnSpcReduction="20000"/>
          </a:bodyPr>
          <a:lstStyle/>
          <a:p>
            <a:pPr marL="0" indent="0" algn="just">
              <a:lnSpc>
                <a:spcPct val="150000"/>
              </a:lnSpc>
              <a:spcAft>
                <a:spcPts val="0"/>
              </a:spcAft>
              <a:buNone/>
            </a:pPr>
            <a:r>
              <a:rPr lang="lt-LT" sz="1200" b="1" dirty="0" smtClean="0">
                <a:solidFill>
                  <a:srgbClr val="000000"/>
                </a:solidFill>
                <a:effectLst/>
                <a:latin typeface="Times New Roman" pitchFamily="18" charset="0"/>
                <a:ea typeface="Times New Roman"/>
                <a:cs typeface="Times New Roman" pitchFamily="18" charset="0"/>
              </a:rPr>
              <a:t>Specifiniai (skaitymo, rašymo) </a:t>
            </a:r>
            <a:r>
              <a:rPr lang="lt-LT" sz="1200" dirty="0" smtClean="0">
                <a:solidFill>
                  <a:srgbClr val="000000"/>
                </a:solidFill>
                <a:effectLst/>
                <a:latin typeface="Times New Roman" pitchFamily="18" charset="0"/>
                <a:ea typeface="Times New Roman"/>
                <a:cs typeface="Times New Roman" pitchFamily="18" charset="0"/>
              </a:rPr>
              <a:t>− tai </a:t>
            </a:r>
            <a:r>
              <a:rPr lang="lt-LT" sz="1200" dirty="0" err="1" smtClean="0">
                <a:solidFill>
                  <a:srgbClr val="000000"/>
                </a:solidFill>
                <a:effectLst/>
                <a:latin typeface="Times New Roman" pitchFamily="18" charset="0"/>
                <a:ea typeface="Times New Roman"/>
                <a:cs typeface="Times New Roman" pitchFamily="18" charset="0"/>
              </a:rPr>
              <a:t>heterogeniška</a:t>
            </a:r>
            <a:r>
              <a:rPr lang="lt-LT" sz="1200" dirty="0" smtClean="0">
                <a:solidFill>
                  <a:srgbClr val="000000"/>
                </a:solidFill>
                <a:effectLst/>
                <a:latin typeface="Times New Roman" pitchFamily="18" charset="0"/>
                <a:ea typeface="Times New Roman"/>
                <a:cs typeface="Times New Roman" pitchFamily="18" charset="0"/>
              </a:rPr>
              <a:t> grupė sutrikimų, kurie pasireiškia žemesniais skaitymo, rašymo ar matematikos mokymosi pasiekimais nei tikėtina pagal intelektinius gebėjimus (kai IQ yra 80 ir aukštesnis) bei vaiko amžių atitinkantį ugdymą. Būdinga tai, kai dėl atskirų pažinimo procesų neišlavėjimo ar sutrikimo, mokymosi pasiekimai neatitinka bendrųjų pasiekimų ir kompetencijų, tačiau priežastis nėra intelekto, sensoriniai sutrikimai ir netinkamas ugdymas ar sociokultūrinės sąlygos.</a:t>
            </a:r>
            <a:endParaRPr lang="lt-LT" sz="1200" dirty="0" smtClean="0">
              <a:solidFill>
                <a:srgbClr val="000000"/>
              </a:solidFill>
              <a:effectLst/>
              <a:latin typeface="Times New Roman" pitchFamily="18" charset="0"/>
              <a:ea typeface="Arial"/>
              <a:cs typeface="Times New Roman" pitchFamily="18" charset="0"/>
            </a:endParaRPr>
          </a:p>
          <a:p>
            <a:pPr lvl="0" algn="just">
              <a:lnSpc>
                <a:spcPct val="150000"/>
              </a:lnSpc>
              <a:buFont typeface="Wingdings" pitchFamily="2" charset="2"/>
              <a:buChar char="Ø"/>
            </a:pPr>
            <a:r>
              <a:rPr lang="lt-LT" sz="1200" u="none" strike="noStrike" dirty="0" smtClean="0">
                <a:effectLst/>
                <a:latin typeface="Times New Roman" pitchFamily="18" charset="0"/>
                <a:ea typeface="Times New Roman"/>
                <a:cs typeface="Times New Roman" pitchFamily="18" charset="0"/>
              </a:rPr>
              <a:t>Sunkumai organizuojant ir interpretuojant gaunamą vaizdinę ar garsinę informaciją, t.y. turi informacijos apdorojimo problemų;</a:t>
            </a:r>
            <a:endParaRPr lang="lt-LT" sz="1200" u="none" strike="noStrike" dirty="0" smtClean="0">
              <a:effectLst/>
              <a:latin typeface="Times New Roman" pitchFamily="18" charset="0"/>
              <a:cs typeface="Times New Roman" pitchFamily="18" charset="0"/>
            </a:endParaRPr>
          </a:p>
          <a:p>
            <a:pPr lvl="0" algn="just">
              <a:lnSpc>
                <a:spcPct val="150000"/>
              </a:lnSpc>
              <a:buFont typeface="Wingdings" pitchFamily="2" charset="2"/>
              <a:buChar char="Ø"/>
            </a:pPr>
            <a:r>
              <a:rPr lang="lt-LT" sz="1200" u="none" strike="noStrike" dirty="0" smtClean="0">
                <a:effectLst/>
                <a:latin typeface="Times New Roman" pitchFamily="18" charset="0"/>
                <a:ea typeface="Times New Roman"/>
                <a:cs typeface="Times New Roman" pitchFamily="18" charset="0"/>
              </a:rPr>
              <a:t>Sunkumai dirbant savarankiškai;</a:t>
            </a:r>
            <a:endParaRPr lang="lt-LT" sz="1200" u="none" strike="noStrike" dirty="0" smtClean="0">
              <a:effectLst/>
              <a:latin typeface="Times New Roman" pitchFamily="18" charset="0"/>
              <a:cs typeface="Times New Roman" pitchFamily="18" charset="0"/>
            </a:endParaRPr>
          </a:p>
          <a:p>
            <a:pPr lvl="0" algn="just">
              <a:lnSpc>
                <a:spcPct val="150000"/>
              </a:lnSpc>
              <a:buFont typeface="Wingdings" pitchFamily="2" charset="2"/>
              <a:buChar char="Ø"/>
            </a:pPr>
            <a:r>
              <a:rPr lang="lt-LT" sz="1200" u="none" strike="noStrike" dirty="0" smtClean="0">
                <a:effectLst/>
                <a:latin typeface="Times New Roman" pitchFamily="18" charset="0"/>
                <a:ea typeface="Times New Roman"/>
                <a:cs typeface="Times New Roman" pitchFamily="18" charset="0"/>
              </a:rPr>
              <a:t>Ilgai mokosi skaityti, skaito lėtai, skiemenuodami, sunkiai supranta tai, ką perskaitė;</a:t>
            </a:r>
            <a:endParaRPr lang="lt-LT" sz="1200" u="none" strike="noStrike" dirty="0" smtClean="0">
              <a:effectLst/>
              <a:latin typeface="Times New Roman" pitchFamily="18" charset="0"/>
              <a:cs typeface="Times New Roman" pitchFamily="18" charset="0"/>
            </a:endParaRPr>
          </a:p>
          <a:p>
            <a:pPr lvl="0" algn="just">
              <a:lnSpc>
                <a:spcPct val="150000"/>
              </a:lnSpc>
              <a:buFont typeface="Wingdings" pitchFamily="2" charset="2"/>
              <a:buChar char="Ø"/>
            </a:pPr>
            <a:r>
              <a:rPr lang="lt-LT" sz="1200" u="none" strike="noStrike" dirty="0" smtClean="0">
                <a:effectLst/>
                <a:latin typeface="Times New Roman" pitchFamily="18" charset="0"/>
                <a:ea typeface="Times New Roman"/>
                <a:cs typeface="Times New Roman" pitchFamily="18" charset="0"/>
              </a:rPr>
              <a:t>Rašydami daro daug įvairaus tipo klaidų (akustinės klaidos, raidžių praleidimas, keitimas, neužbaigimas ir pan.);</a:t>
            </a:r>
            <a:endParaRPr lang="lt-LT" sz="1200" u="none" strike="noStrike" dirty="0" smtClean="0">
              <a:effectLst/>
              <a:latin typeface="Times New Roman" pitchFamily="18" charset="0"/>
              <a:cs typeface="Times New Roman" pitchFamily="18" charset="0"/>
            </a:endParaRPr>
          </a:p>
          <a:p>
            <a:pPr lvl="0" algn="just">
              <a:lnSpc>
                <a:spcPct val="150000"/>
              </a:lnSpc>
              <a:buFont typeface="Wingdings" pitchFamily="2" charset="2"/>
              <a:buChar char="Ø"/>
            </a:pPr>
            <a:r>
              <a:rPr lang="lt-LT" sz="1200" u="none" strike="noStrike" dirty="0" smtClean="0">
                <a:effectLst/>
                <a:latin typeface="Times New Roman" pitchFamily="18" charset="0"/>
                <a:ea typeface="Times New Roman"/>
                <a:cs typeface="Times New Roman" pitchFamily="18" charset="0"/>
              </a:rPr>
              <a:t>Lėtas veiklos tempas;</a:t>
            </a:r>
            <a:endParaRPr lang="lt-LT" sz="1200" u="none" strike="noStrike" dirty="0" smtClean="0">
              <a:effectLst/>
              <a:latin typeface="Times New Roman" pitchFamily="18" charset="0"/>
              <a:cs typeface="Times New Roman" pitchFamily="18" charset="0"/>
            </a:endParaRPr>
          </a:p>
          <a:p>
            <a:pPr lvl="0" algn="just">
              <a:lnSpc>
                <a:spcPct val="150000"/>
              </a:lnSpc>
              <a:buFont typeface="Wingdings" pitchFamily="2" charset="2"/>
              <a:buChar char="Ø"/>
            </a:pPr>
            <a:r>
              <a:rPr lang="lt-LT" sz="1200" u="none" strike="noStrike" dirty="0" smtClean="0">
                <a:effectLst/>
                <a:latin typeface="Times New Roman" pitchFamily="18" charset="0"/>
                <a:ea typeface="Times New Roman"/>
                <a:cs typeface="Times New Roman" pitchFamily="18" charset="0"/>
              </a:rPr>
              <a:t>Greitai pavargsta, darbas greitai atsibosta;</a:t>
            </a:r>
            <a:endParaRPr lang="lt-LT" sz="1200" u="none" strike="noStrike" dirty="0" smtClean="0">
              <a:effectLst/>
              <a:latin typeface="Times New Roman" pitchFamily="18" charset="0"/>
              <a:cs typeface="Times New Roman" pitchFamily="18" charset="0"/>
            </a:endParaRPr>
          </a:p>
          <a:p>
            <a:pPr lvl="0" algn="just">
              <a:lnSpc>
                <a:spcPct val="150000"/>
              </a:lnSpc>
              <a:buFont typeface="Wingdings" pitchFamily="2" charset="2"/>
              <a:buChar char="Ø"/>
            </a:pPr>
            <a:r>
              <a:rPr lang="lt-LT" sz="1200" u="none" strike="noStrike" dirty="0" smtClean="0">
                <a:effectLst/>
                <a:latin typeface="Times New Roman" pitchFamily="18" charset="0"/>
                <a:ea typeface="Times New Roman"/>
                <a:cs typeface="Times New Roman" pitchFamily="18" charset="0"/>
              </a:rPr>
              <a:t>Nemėgsta rašymo, skaitymo užduočių;</a:t>
            </a:r>
            <a:endParaRPr lang="lt-LT" sz="1200" u="none" strike="noStrike" dirty="0" smtClean="0">
              <a:effectLst/>
              <a:latin typeface="Times New Roman" pitchFamily="18" charset="0"/>
              <a:cs typeface="Times New Roman" pitchFamily="18" charset="0"/>
            </a:endParaRPr>
          </a:p>
          <a:p>
            <a:pPr lvl="0" algn="just">
              <a:lnSpc>
                <a:spcPct val="150000"/>
              </a:lnSpc>
              <a:buFont typeface="Wingdings" pitchFamily="2" charset="2"/>
              <a:buChar char="Ø"/>
            </a:pPr>
            <a:r>
              <a:rPr lang="lt-LT" sz="1200" u="none" strike="noStrike" dirty="0" smtClean="0">
                <a:effectLst/>
                <a:latin typeface="Times New Roman" pitchFamily="18" charset="0"/>
                <a:ea typeface="Times New Roman"/>
                <a:cs typeface="Times New Roman" pitchFamily="18" charset="0"/>
              </a:rPr>
              <a:t>Neišlavėjusi rišlioji kalba.</a:t>
            </a:r>
            <a:endParaRPr lang="lt-LT" sz="1200" u="none" strike="noStrike" dirty="0" smtClean="0">
              <a:effectLst/>
              <a:latin typeface="Times New Roman" pitchFamily="18" charset="0"/>
              <a:cs typeface="Times New Roman" pitchFamily="18" charset="0"/>
            </a:endParaRPr>
          </a:p>
          <a:p>
            <a:endParaRPr lang="lt-LT" dirty="0"/>
          </a:p>
        </p:txBody>
      </p:sp>
      <p:sp>
        <p:nvSpPr>
          <p:cNvPr id="2" name="Antraštė 1"/>
          <p:cNvSpPr>
            <a:spLocks noGrp="1"/>
          </p:cNvSpPr>
          <p:nvPr>
            <p:ph type="title"/>
          </p:nvPr>
        </p:nvSpPr>
        <p:spPr/>
        <p:txBody>
          <a:bodyPr>
            <a:normAutofit/>
          </a:bodyPr>
          <a:lstStyle/>
          <a:p>
            <a:r>
              <a:rPr lang="lt-LT" sz="3200" b="1" i="1" dirty="0">
                <a:solidFill>
                  <a:srgbClr val="000000"/>
                </a:solidFill>
                <a:latin typeface="Times New Roman"/>
                <a:ea typeface="Times New Roman"/>
                <a:cs typeface="+mn-cs"/>
              </a:rPr>
              <a:t>Specifiniai (skaitymo, rašymo</a:t>
            </a:r>
            <a:r>
              <a:rPr lang="lt-LT" sz="3200" b="1" i="1" dirty="0" smtClean="0">
                <a:solidFill>
                  <a:srgbClr val="000000"/>
                </a:solidFill>
                <a:latin typeface="Times New Roman"/>
                <a:ea typeface="Times New Roman"/>
                <a:cs typeface="+mn-cs"/>
              </a:rPr>
              <a:t>) sutrikimai</a:t>
            </a:r>
            <a:endParaRPr lang="lt-LT" sz="3200" b="1" i="1" dirty="0"/>
          </a:p>
        </p:txBody>
      </p:sp>
    </p:spTree>
    <p:extLst>
      <p:ext uri="{BB962C8B-B14F-4D97-AF65-F5344CB8AC3E}">
        <p14:creationId xmlns:p14="http://schemas.microsoft.com/office/powerpoint/2010/main" val="28077428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p:txBody>
          <a:bodyPr>
            <a:normAutofit/>
          </a:bodyPr>
          <a:lstStyle/>
          <a:p>
            <a:pPr>
              <a:lnSpc>
                <a:spcPct val="150000"/>
              </a:lnSpc>
            </a:pPr>
            <a:r>
              <a:rPr lang="lt-LT" sz="1200" dirty="0" smtClean="0">
                <a:latin typeface="Times New Roman" pitchFamily="18" charset="0"/>
                <a:cs typeface="Times New Roman" pitchFamily="18" charset="0"/>
              </a:rPr>
              <a:t>Matematikos mokymosi sutrikimas vadinamas </a:t>
            </a:r>
            <a:r>
              <a:rPr lang="lt-LT" sz="1200" dirty="0" err="1" smtClean="0">
                <a:latin typeface="Times New Roman" pitchFamily="18" charset="0"/>
                <a:cs typeface="Times New Roman" pitchFamily="18" charset="0"/>
              </a:rPr>
              <a:t>diskalkulijos</a:t>
            </a:r>
            <a:r>
              <a:rPr lang="lt-LT" sz="1200" dirty="0" smtClean="0">
                <a:latin typeface="Times New Roman" pitchFamily="18" charset="0"/>
                <a:cs typeface="Times New Roman" pitchFamily="18" charset="0"/>
              </a:rPr>
              <a:t> (iš lotynų k. </a:t>
            </a:r>
            <a:r>
              <a:rPr lang="lt-LT" sz="1200" dirty="0" err="1" smtClean="0">
                <a:latin typeface="Times New Roman" pitchFamily="18" charset="0"/>
                <a:cs typeface="Times New Roman" pitchFamily="18" charset="0"/>
              </a:rPr>
              <a:t>dys</a:t>
            </a:r>
            <a:r>
              <a:rPr lang="lt-LT" sz="1200" dirty="0" smtClean="0">
                <a:latin typeface="Times New Roman" pitchFamily="18" charset="0"/>
                <a:cs typeface="Times New Roman" pitchFamily="18" charset="0"/>
              </a:rPr>
              <a:t> - sutrikimas, </a:t>
            </a:r>
            <a:r>
              <a:rPr lang="lt-LT" sz="1200" dirty="0" err="1" smtClean="0">
                <a:latin typeface="Times New Roman" pitchFamily="18" charset="0"/>
                <a:cs typeface="Times New Roman" pitchFamily="18" charset="0"/>
              </a:rPr>
              <a:t>calculo</a:t>
            </a:r>
            <a:r>
              <a:rPr lang="lt-LT" sz="1200" dirty="0" smtClean="0">
                <a:latin typeface="Times New Roman" pitchFamily="18" charset="0"/>
                <a:cs typeface="Times New Roman" pitchFamily="18" charset="0"/>
              </a:rPr>
              <a:t> - skaičiuoju) terminu. Šis sutrikimas tarptautinėje ligų klasifikacijoje (TLK-10) vadinamas specifiniu aritmetinių sugebėjimų sutrikimu (žymimas F81.2 kodu), kuris apima „specifinių aritmetinių sugebėjimų pažeidimą, kurio negalima paaiškinti vien tik bendru protiniu atsilikimu ar netinkamu mokymu. Sutrikimas pasireiškia nesugebėjimu atlikti pagrindinių skaičiavimo veiksmų, pvz.: sudėti, atimti, dauginti, dalyti. Čia nekalbama apie abstrakčius matematinius sugebėjimus, kurių reikia algebrai, trigonometrijai, geometrijai ir kt. </a:t>
            </a:r>
          </a:p>
          <a:p>
            <a:pPr>
              <a:lnSpc>
                <a:spcPct val="150000"/>
              </a:lnSpc>
            </a:pPr>
            <a:r>
              <a:rPr lang="lt-LT" sz="1200" dirty="0" smtClean="0">
                <a:latin typeface="Times New Roman" pitchFamily="18" charset="0"/>
                <a:cs typeface="Times New Roman" pitchFamily="18" charset="0"/>
              </a:rPr>
              <a:t>Pagrindinių matematinių įgūdžių sunkumai (daiktų skaičiavimo, aritmetinių veiksmų atlikimo žodžiu (mintinio skaičiavimo) bei raštu ir jų užrašymo, daugybos lentelės įsiminimo sunkumai). Matematinių terminų (sąvokų) pavadinimo ir suvokimo, žodžiu pateiktų užduočių užrašymo skaičiais sunkumai. Skaitmenų, matematinių ženklų, skaičių, simbolių suvokimo, skaičių užrašymo sunkumai. Tekstinių uždavinių sprendimo sunkumai. Klysta atlikdami aritmetinius veiksmus (sudėtį, atimtį, daugybą, dalybą). Sunkiai įgyja matematinių problemų sprendimo įgūdžių. Silpna ilgalaikė atmintis (greitai užmiršta išmoktus sprendimus). </a:t>
            </a:r>
            <a:endParaRPr lang="lt-LT" sz="1200" dirty="0">
              <a:latin typeface="Times New Roman" pitchFamily="18" charset="0"/>
              <a:cs typeface="Times New Roman" pitchFamily="18" charset="0"/>
            </a:endParaRPr>
          </a:p>
        </p:txBody>
      </p:sp>
      <p:sp>
        <p:nvSpPr>
          <p:cNvPr id="2" name="Antraštė 1"/>
          <p:cNvSpPr>
            <a:spLocks noGrp="1"/>
          </p:cNvSpPr>
          <p:nvPr>
            <p:ph type="title"/>
          </p:nvPr>
        </p:nvSpPr>
        <p:spPr/>
        <p:txBody>
          <a:bodyPr>
            <a:noAutofit/>
          </a:bodyPr>
          <a:lstStyle/>
          <a:p>
            <a:r>
              <a:rPr lang="lt-LT" sz="3600" i="1" dirty="0" smtClean="0">
                <a:solidFill>
                  <a:schemeClr val="tx1"/>
                </a:solidFill>
                <a:latin typeface="Times New Roman" pitchFamily="18" charset="0"/>
                <a:cs typeface="Times New Roman" pitchFamily="18" charset="0"/>
              </a:rPr>
              <a:t>Specifiniai mokymosi sutrikimai: matematikos sutrikimai</a:t>
            </a:r>
            <a:endParaRPr lang="lt-LT" sz="3600" i="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8429173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a:xfrm>
            <a:off x="872067" y="1844824"/>
            <a:ext cx="7408333" cy="4281339"/>
          </a:xfrm>
        </p:spPr>
        <p:txBody>
          <a:bodyPr>
            <a:normAutofit fontScale="32500" lnSpcReduction="20000"/>
          </a:bodyPr>
          <a:lstStyle/>
          <a:p>
            <a:pPr>
              <a:buFont typeface="Wingdings" pitchFamily="2" charset="2"/>
              <a:buChar char="Ø"/>
            </a:pPr>
            <a:r>
              <a:rPr lang="lt-LT" sz="3000" dirty="0" smtClean="0">
                <a:latin typeface="Times New Roman" pitchFamily="18" charset="0"/>
                <a:cs typeface="Times New Roman" pitchFamily="18" charset="0"/>
              </a:rPr>
              <a:t>Užduočių instrukcijose, tekstuose prašykite išskirti prasminius žodžius; </a:t>
            </a:r>
          </a:p>
          <a:p>
            <a:pPr>
              <a:buFont typeface="Wingdings" pitchFamily="2" charset="2"/>
              <a:buChar char="Ø"/>
            </a:pPr>
            <a:r>
              <a:rPr lang="lt-LT" sz="3000" dirty="0" smtClean="0">
                <a:latin typeface="Times New Roman" pitchFamily="18" charset="0"/>
                <a:cs typeface="Times New Roman" pitchFamily="18" charset="0"/>
              </a:rPr>
              <a:t>mokykite pasakoti skatindami ir struktūruodami pasakojimą klausimais ar pratindami pasakoti pagal parengtą planą;</a:t>
            </a:r>
          </a:p>
          <a:p>
            <a:pPr>
              <a:buFont typeface="Wingdings" pitchFamily="2" charset="2"/>
              <a:buChar char="Ø"/>
            </a:pPr>
            <a:r>
              <a:rPr lang="lt-LT" sz="3000" dirty="0" smtClean="0">
                <a:latin typeface="Times New Roman" pitchFamily="18" charset="0"/>
                <a:cs typeface="Times New Roman" pitchFamily="18" charset="0"/>
              </a:rPr>
              <a:t>mokykite vaiką atpažinti esminius ir antraeilius dalykus skaitant, pasakojant ir atpasakojant; </a:t>
            </a:r>
          </a:p>
          <a:p>
            <a:pPr>
              <a:buFont typeface="Wingdings" pitchFamily="2" charset="2"/>
              <a:buChar char="Ø"/>
            </a:pPr>
            <a:r>
              <a:rPr lang="lt-LT" sz="3000" dirty="0" smtClean="0">
                <a:latin typeface="Times New Roman" pitchFamily="18" charset="0"/>
                <a:cs typeface="Times New Roman" pitchFamily="18" charset="0"/>
              </a:rPr>
              <a:t>nereikalaukite sklandaus, vaizdaus pasakojimo; </a:t>
            </a:r>
          </a:p>
          <a:p>
            <a:pPr>
              <a:buFont typeface="Wingdings" pitchFamily="2" charset="2"/>
              <a:buChar char="Ø"/>
            </a:pPr>
            <a:r>
              <a:rPr lang="lt-LT" sz="3000" dirty="0" smtClean="0">
                <a:latin typeface="Times New Roman" pitchFamily="18" charset="0"/>
                <a:cs typeface="Times New Roman" pitchFamily="18" charset="0"/>
              </a:rPr>
              <a:t>tikrinkite žinias, mokėjimus testais, įvairiais klausimynais ir kt.;</a:t>
            </a:r>
          </a:p>
          <a:p>
            <a:pPr>
              <a:buFont typeface="Wingdings" pitchFamily="2" charset="2"/>
              <a:buChar char="Ø"/>
            </a:pPr>
            <a:r>
              <a:rPr lang="lt-LT" sz="3000" dirty="0" smtClean="0">
                <a:latin typeface="Times New Roman" pitchFamily="18" charset="0"/>
                <a:cs typeface="Times New Roman" pitchFamily="18" charset="0"/>
              </a:rPr>
              <a:t>vertindami rašto darbus, grupuokite specifines klaidas pagal jų pobūdį; </a:t>
            </a:r>
          </a:p>
          <a:p>
            <a:pPr>
              <a:buFont typeface="Wingdings" pitchFamily="2" charset="2"/>
              <a:buChar char="Ø"/>
            </a:pPr>
            <a:r>
              <a:rPr lang="lt-LT" sz="3000" dirty="0" smtClean="0">
                <a:latin typeface="Times New Roman" pitchFamily="18" charset="0"/>
                <a:cs typeface="Times New Roman" pitchFamily="18" charset="0"/>
              </a:rPr>
              <a:t>klauskite ir vertinkite mokinio žinias pirmoje pamokos pusėje; </a:t>
            </a:r>
          </a:p>
          <a:p>
            <a:pPr>
              <a:buFont typeface="Wingdings" pitchFamily="2" charset="2"/>
              <a:buChar char="Ø"/>
            </a:pPr>
            <a:r>
              <a:rPr lang="lt-LT" sz="3000" dirty="0" smtClean="0">
                <a:latin typeface="Times New Roman" pitchFamily="18" charset="0"/>
                <a:cs typeface="Times New Roman" pitchFamily="18" charset="0"/>
              </a:rPr>
              <a:t>numatykite ir sudarykite sąlygas, kad mokinys kuo sėkmingiau atliktų užduotis (įspėkite, kada mokinys bus klausiamas ir kt.); </a:t>
            </a:r>
          </a:p>
          <a:p>
            <a:pPr>
              <a:buFont typeface="Wingdings" pitchFamily="2" charset="2"/>
              <a:buChar char="Ø"/>
            </a:pPr>
            <a:r>
              <a:rPr lang="lt-LT" sz="3000" dirty="0" smtClean="0">
                <a:latin typeface="Times New Roman" pitchFamily="18" charset="0"/>
                <a:cs typeface="Times New Roman" pitchFamily="18" charset="0"/>
              </a:rPr>
              <a:t>skatinkite vaiko pasitikėjimą savo jėgomis( įvertinkite pastangas, akcentuokite sėkmę);</a:t>
            </a:r>
          </a:p>
          <a:p>
            <a:pPr>
              <a:buFont typeface="Wingdings" pitchFamily="2" charset="2"/>
              <a:buChar char="Ø"/>
            </a:pPr>
            <a:r>
              <a:rPr lang="lt-LT" sz="3000" dirty="0" smtClean="0">
                <a:latin typeface="Times New Roman" pitchFamily="18" charset="0"/>
                <a:cs typeface="Times New Roman" pitchFamily="18" charset="0"/>
              </a:rPr>
              <a:t>mokykite vaiką priimti adekvačiai savo veiklos sėkmes ir nesėkmes; </a:t>
            </a:r>
          </a:p>
          <a:p>
            <a:pPr>
              <a:buFont typeface="Wingdings" pitchFamily="2" charset="2"/>
              <a:buChar char="Ø"/>
            </a:pPr>
            <a:r>
              <a:rPr lang="lt-LT" sz="3000" dirty="0" smtClean="0">
                <a:latin typeface="Times New Roman" pitchFamily="18" charset="0"/>
                <a:cs typeface="Times New Roman" pitchFamily="18" charset="0"/>
              </a:rPr>
              <a:t>suraskite vaiko galimybių saviraiškos, realizavimo sferą;</a:t>
            </a:r>
          </a:p>
          <a:p>
            <a:pPr>
              <a:buFont typeface="Wingdings" pitchFamily="2" charset="2"/>
              <a:buChar char="Ø"/>
            </a:pPr>
            <a:r>
              <a:rPr lang="lt-LT" sz="3000" dirty="0" smtClean="0">
                <a:latin typeface="Times New Roman" pitchFamily="18" charset="0"/>
                <a:cs typeface="Times New Roman" pitchFamily="18" charset="0"/>
              </a:rPr>
              <a:t>stenkitės įtraukti tėvus sprendžiant mokinio problemas, nurodykite korekcinės pagalbos kryptis, aptarkite galimybes ir pasiekimus; </a:t>
            </a:r>
          </a:p>
          <a:p>
            <a:pPr>
              <a:buFont typeface="Wingdings" pitchFamily="2" charset="2"/>
              <a:buChar char="Ø"/>
            </a:pPr>
            <a:r>
              <a:rPr lang="lt-LT" sz="3000" dirty="0" smtClean="0">
                <a:latin typeface="Times New Roman" pitchFamily="18" charset="0"/>
                <a:cs typeface="Times New Roman" pitchFamily="18" charset="0"/>
              </a:rPr>
              <a:t>ypatingą dėmesį būtina kreipti į mąstymo, pažintinių interesų ugdymą ir kalbos plėtotę.</a:t>
            </a:r>
          </a:p>
          <a:p>
            <a:pPr>
              <a:buFont typeface="Wingdings" pitchFamily="2" charset="2"/>
              <a:buChar char="Ø"/>
            </a:pPr>
            <a:r>
              <a:rPr lang="lt-LT" sz="3000" dirty="0">
                <a:latin typeface="Times New Roman" pitchFamily="18" charset="0"/>
                <a:cs typeface="Times New Roman" pitchFamily="18" charset="0"/>
              </a:rPr>
              <a:t>p</a:t>
            </a:r>
            <a:r>
              <a:rPr lang="lt-LT" sz="3000" dirty="0" smtClean="0">
                <a:latin typeface="Times New Roman" pitchFamily="18" charset="0"/>
                <a:cs typeface="Times New Roman" pitchFamily="18" charset="0"/>
              </a:rPr>
              <a:t>ateikite mokiniui kiekvienos veiklos planą (specifinius nurodymus, užduoties atlikimo schemą ar pavyzdį, atraminę medžiagą, skiriamą laiką). </a:t>
            </a:r>
          </a:p>
          <a:p>
            <a:pPr>
              <a:lnSpc>
                <a:spcPct val="170000"/>
              </a:lnSpc>
              <a:buFont typeface="Wingdings" pitchFamily="2" charset="2"/>
              <a:buChar char="Ø"/>
            </a:pPr>
            <a:r>
              <a:rPr lang="lt-LT" sz="3000" dirty="0">
                <a:latin typeface="Times New Roman" pitchFamily="18" charset="0"/>
                <a:cs typeface="Times New Roman" pitchFamily="18" charset="0"/>
              </a:rPr>
              <a:t>m</a:t>
            </a:r>
            <a:r>
              <a:rPr lang="lt-LT" sz="3000" dirty="0" smtClean="0">
                <a:latin typeface="Times New Roman" pitchFamily="18" charset="0"/>
                <a:cs typeface="Times New Roman" pitchFamily="18" charset="0"/>
              </a:rPr>
              <a:t>okykite pasirengti arba kartu su vaiku parenkite reikalingą atraminę medžiagą (lygčių sprendimo pavyzdžius, veiksmų eilės tvarką, rašybos taisykles, linksnių pavadinimus ir klausimus, žodžio, sakinio ir kalbos dalių atmintines ir pan.). </a:t>
            </a:r>
          </a:p>
          <a:p>
            <a:pPr algn="just">
              <a:lnSpc>
                <a:spcPct val="120000"/>
              </a:lnSpc>
              <a:buFont typeface="Wingdings" pitchFamily="2" charset="2"/>
              <a:buChar char="Ø"/>
            </a:pPr>
            <a:r>
              <a:rPr lang="lt-LT" sz="3000" dirty="0">
                <a:latin typeface="Times New Roman" pitchFamily="18" charset="0"/>
                <a:ea typeface="Times New Roman"/>
                <a:cs typeface="Times New Roman" pitchFamily="18" charset="0"/>
              </a:rPr>
              <a:t>m</a:t>
            </a:r>
            <a:r>
              <a:rPr lang="lt-LT" sz="3000" u="none" strike="noStrike" dirty="0" smtClean="0">
                <a:effectLst/>
                <a:latin typeface="Times New Roman" pitchFamily="18" charset="0"/>
                <a:ea typeface="Times New Roman"/>
                <a:cs typeface="Times New Roman" pitchFamily="18" charset="0"/>
              </a:rPr>
              <a:t>okomąją medžiagą, pateikite ir vaizdu, ir žodžiu, susiejant su gyvenimiškais pavyzdžiais;</a:t>
            </a:r>
          </a:p>
          <a:p>
            <a:pPr algn="just">
              <a:lnSpc>
                <a:spcPct val="120000"/>
              </a:lnSpc>
              <a:buFont typeface="Wingdings" pitchFamily="2" charset="2"/>
              <a:buChar char="Ø"/>
            </a:pPr>
            <a:r>
              <a:rPr lang="lt-LT" sz="3000" dirty="0">
                <a:latin typeface="Times New Roman" pitchFamily="18" charset="0"/>
                <a:cs typeface="Times New Roman" pitchFamily="18" charset="0"/>
              </a:rPr>
              <a:t>s</a:t>
            </a:r>
            <a:r>
              <a:rPr lang="lt-LT" sz="3000" dirty="0" smtClean="0">
                <a:latin typeface="Times New Roman" pitchFamily="18" charset="0"/>
                <a:cs typeface="Times New Roman" pitchFamily="18" charset="0"/>
              </a:rPr>
              <a:t>umažinti mechaniškai nurašomos informacijos kiekį (naudoti kopijuotas ar spausdintas užduotis). </a:t>
            </a:r>
          </a:p>
          <a:p>
            <a:pPr algn="just">
              <a:lnSpc>
                <a:spcPct val="120000"/>
              </a:lnSpc>
              <a:buFont typeface="Wingdings" pitchFamily="2" charset="2"/>
              <a:buChar char="Ø"/>
            </a:pPr>
            <a:r>
              <a:rPr lang="lt-LT" sz="3000" dirty="0">
                <a:latin typeface="Times New Roman" pitchFamily="18" charset="0"/>
                <a:cs typeface="Times New Roman" pitchFamily="18" charset="0"/>
              </a:rPr>
              <a:t>p</a:t>
            </a:r>
            <a:r>
              <a:rPr lang="lt-LT" sz="3000" dirty="0" smtClean="0">
                <a:latin typeface="Times New Roman" pitchFamily="18" charset="0"/>
                <a:cs typeface="Times New Roman" pitchFamily="18" charset="0"/>
              </a:rPr>
              <a:t>amokų metu leisti naudotis papildomomis priemonėmis (skaičiuotuvu, daugybos lentele, formulėmis, sprendimų pavyzdžiais). </a:t>
            </a:r>
            <a:endParaRPr lang="lt-LT" sz="3000" u="none" strike="noStrike" dirty="0" smtClean="0">
              <a:effectLst/>
              <a:latin typeface="Times New Roman" pitchFamily="18" charset="0"/>
              <a:cs typeface="Times New Roman" pitchFamily="18" charset="0"/>
            </a:endParaRPr>
          </a:p>
          <a:p>
            <a:pPr marL="0" indent="0">
              <a:buNone/>
            </a:pPr>
            <a:endParaRPr lang="lt-LT" dirty="0"/>
          </a:p>
        </p:txBody>
      </p:sp>
      <p:sp>
        <p:nvSpPr>
          <p:cNvPr id="2" name="Antraštė 1"/>
          <p:cNvSpPr>
            <a:spLocks noGrp="1"/>
          </p:cNvSpPr>
          <p:nvPr>
            <p:ph type="title"/>
          </p:nvPr>
        </p:nvSpPr>
        <p:spPr/>
        <p:txBody>
          <a:bodyPr>
            <a:normAutofit fontScale="90000"/>
          </a:bodyPr>
          <a:lstStyle/>
          <a:p>
            <a:r>
              <a:rPr lang="lt-LT" dirty="0" smtClean="0">
                <a:solidFill>
                  <a:schemeClr val="tx1"/>
                </a:solidFill>
                <a:latin typeface="Times New Roman" pitchFamily="18" charset="0"/>
                <a:cs typeface="Times New Roman" pitchFamily="18" charset="0"/>
              </a:rPr>
              <a:t>Rekomendacijos dirbant su mokymosi sutrikimų turinčiais asmenimis</a:t>
            </a:r>
            <a:endParaRPr lang="lt-LT"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4808467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p:txBody>
          <a:bodyPr>
            <a:normAutofit fontScale="85000" lnSpcReduction="10000"/>
          </a:bodyPr>
          <a:lstStyle/>
          <a:p>
            <a:pPr marL="0" indent="0">
              <a:lnSpc>
                <a:spcPct val="150000"/>
              </a:lnSpc>
              <a:buNone/>
            </a:pPr>
            <a:r>
              <a:rPr lang="lt-LT" sz="1200" b="1" i="0" dirty="0" smtClean="0">
                <a:solidFill>
                  <a:srgbClr val="202122"/>
                </a:solidFill>
                <a:effectLst/>
                <a:latin typeface="Times New Roman" pitchFamily="18" charset="0"/>
                <a:cs typeface="Times New Roman" pitchFamily="18" charset="0"/>
              </a:rPr>
              <a:t>Aktyvumo ir dėmesio sutrikimas</a:t>
            </a:r>
            <a:r>
              <a:rPr lang="lt-LT" sz="1200" b="0" i="0" dirty="0" smtClean="0">
                <a:solidFill>
                  <a:srgbClr val="202122"/>
                </a:solidFill>
                <a:effectLst/>
                <a:latin typeface="Times New Roman" pitchFamily="18" charset="0"/>
                <a:cs typeface="Times New Roman" pitchFamily="18" charset="0"/>
              </a:rPr>
              <a:t> (</a:t>
            </a:r>
            <a:r>
              <a:rPr lang="lt-LT" sz="1200" b="0" i="0" u="none" strike="noStrike" dirty="0" smtClean="0">
                <a:solidFill>
                  <a:srgbClr val="3366CC"/>
                </a:solidFill>
                <a:effectLst/>
                <a:latin typeface="Times New Roman" pitchFamily="18" charset="0"/>
                <a:cs typeface="Times New Roman" pitchFamily="18" charset="0"/>
                <a:hlinkClick r:id="rId2" tooltip="Anglų kalba"/>
              </a:rPr>
              <a:t>angl.</a:t>
            </a:r>
            <a:r>
              <a:rPr lang="lt-LT" sz="1200" b="0" i="0" dirty="0" smtClean="0">
                <a:solidFill>
                  <a:srgbClr val="202122"/>
                </a:solidFill>
                <a:effectLst/>
                <a:latin typeface="Times New Roman" pitchFamily="18" charset="0"/>
                <a:cs typeface="Times New Roman" pitchFamily="18" charset="0"/>
              </a:rPr>
              <a:t> </a:t>
            </a:r>
            <a:r>
              <a:rPr lang="lt-LT" sz="1200" b="0" i="1" dirty="0" err="1" smtClean="0">
                <a:solidFill>
                  <a:srgbClr val="202122"/>
                </a:solidFill>
                <a:effectLst/>
                <a:latin typeface="Times New Roman" pitchFamily="18" charset="0"/>
                <a:cs typeface="Times New Roman" pitchFamily="18" charset="0"/>
              </a:rPr>
              <a:t>attention</a:t>
            </a:r>
            <a:r>
              <a:rPr lang="lt-LT" sz="1200" b="0" i="1" dirty="0" smtClean="0">
                <a:solidFill>
                  <a:srgbClr val="202122"/>
                </a:solidFill>
                <a:effectLst/>
                <a:latin typeface="Times New Roman" pitchFamily="18" charset="0"/>
                <a:cs typeface="Times New Roman" pitchFamily="18" charset="0"/>
              </a:rPr>
              <a:t> </a:t>
            </a:r>
            <a:r>
              <a:rPr lang="lt-LT" sz="1200" b="0" i="1" dirty="0" err="1" smtClean="0">
                <a:solidFill>
                  <a:srgbClr val="202122"/>
                </a:solidFill>
                <a:effectLst/>
                <a:latin typeface="Times New Roman" pitchFamily="18" charset="0"/>
                <a:cs typeface="Times New Roman" pitchFamily="18" charset="0"/>
              </a:rPr>
              <a:t>deficit</a:t>
            </a:r>
            <a:r>
              <a:rPr lang="lt-LT" sz="1200" b="0" i="1" dirty="0" smtClean="0">
                <a:solidFill>
                  <a:srgbClr val="202122"/>
                </a:solidFill>
                <a:effectLst/>
                <a:latin typeface="Times New Roman" pitchFamily="18" charset="0"/>
                <a:cs typeface="Times New Roman" pitchFamily="18" charset="0"/>
              </a:rPr>
              <a:t> </a:t>
            </a:r>
            <a:r>
              <a:rPr lang="lt-LT" sz="1200" b="0" i="1" dirty="0" err="1" smtClean="0">
                <a:solidFill>
                  <a:srgbClr val="202122"/>
                </a:solidFill>
                <a:effectLst/>
                <a:latin typeface="Times New Roman" pitchFamily="18" charset="0"/>
                <a:cs typeface="Times New Roman" pitchFamily="18" charset="0"/>
              </a:rPr>
              <a:t>hyperactivity</a:t>
            </a:r>
            <a:r>
              <a:rPr lang="lt-LT" sz="1200" b="0" i="1" dirty="0" smtClean="0">
                <a:solidFill>
                  <a:srgbClr val="202122"/>
                </a:solidFill>
                <a:effectLst/>
                <a:latin typeface="Times New Roman" pitchFamily="18" charset="0"/>
                <a:cs typeface="Times New Roman" pitchFamily="18" charset="0"/>
              </a:rPr>
              <a:t> </a:t>
            </a:r>
            <a:r>
              <a:rPr lang="lt-LT" sz="1200" b="0" i="1" dirty="0" err="1" smtClean="0">
                <a:solidFill>
                  <a:srgbClr val="202122"/>
                </a:solidFill>
                <a:effectLst/>
                <a:latin typeface="Times New Roman" pitchFamily="18" charset="0"/>
                <a:cs typeface="Times New Roman" pitchFamily="18" charset="0"/>
              </a:rPr>
              <a:t>disorder</a:t>
            </a:r>
            <a:r>
              <a:rPr lang="lt-LT" sz="1200" b="0" i="0" dirty="0" smtClean="0">
                <a:solidFill>
                  <a:srgbClr val="202122"/>
                </a:solidFill>
                <a:effectLst/>
                <a:latin typeface="Times New Roman" pitchFamily="18" charset="0"/>
                <a:cs typeface="Times New Roman" pitchFamily="18" charset="0"/>
              </a:rPr>
              <a:t>, ADHD) – neurologinis sutrikimas, kurio pirmi požymiai pasireiškia </a:t>
            </a:r>
            <a:r>
              <a:rPr lang="lt-LT" sz="1200" dirty="0" smtClean="0">
                <a:latin typeface="Times New Roman" pitchFamily="18" charset="0"/>
                <a:cs typeface="Times New Roman" pitchFamily="18" charset="0"/>
              </a:rPr>
              <a:t>vaikystėje</a:t>
            </a:r>
            <a:r>
              <a:rPr lang="lt-LT" sz="1200" b="0" i="0" dirty="0" smtClean="0">
                <a:solidFill>
                  <a:srgbClr val="202122"/>
                </a:solidFill>
                <a:effectLst/>
                <a:latin typeface="Times New Roman" pitchFamily="18" charset="0"/>
                <a:cs typeface="Times New Roman" pitchFamily="18" charset="0"/>
              </a:rPr>
              <a:t> ir pasižymi </a:t>
            </a:r>
            <a:r>
              <a:rPr lang="lt-LT" sz="1200" b="0" i="0" dirty="0" err="1" smtClean="0">
                <a:solidFill>
                  <a:srgbClr val="202122"/>
                </a:solidFill>
                <a:effectLst/>
                <a:latin typeface="Times New Roman" pitchFamily="18" charset="0"/>
                <a:cs typeface="Times New Roman" pitchFamily="18" charset="0"/>
              </a:rPr>
              <a:t>hiperaktyvumu</a:t>
            </a:r>
            <a:r>
              <a:rPr lang="lt-LT" sz="1200" b="0" i="0" dirty="0" smtClean="0">
                <a:solidFill>
                  <a:srgbClr val="202122"/>
                </a:solidFill>
                <a:effectLst/>
                <a:latin typeface="Times New Roman" pitchFamily="18" charset="0"/>
                <a:cs typeface="Times New Roman" pitchFamily="18" charset="0"/>
              </a:rPr>
              <a:t>, užmaršumu, impulsyvumu, aplaidumu, išsiblaškymu.</a:t>
            </a:r>
          </a:p>
          <a:p>
            <a:pPr>
              <a:lnSpc>
                <a:spcPct val="150000"/>
              </a:lnSpc>
            </a:pPr>
            <a:r>
              <a:rPr lang="lt-LT" sz="1200" b="0" i="0" dirty="0" smtClean="0">
                <a:solidFill>
                  <a:srgbClr val="202122"/>
                </a:solidFill>
                <a:effectLst/>
                <a:latin typeface="Times New Roman" pitchFamily="18" charset="0"/>
                <a:cs typeface="Times New Roman" pitchFamily="18" charset="0"/>
              </a:rPr>
              <a:t>Sutrikimui būdingi galimi </a:t>
            </a:r>
            <a:r>
              <a:rPr lang="lt-LT" sz="1200" b="0" i="0" u="none" strike="noStrike" dirty="0" smtClean="0">
                <a:effectLst/>
                <a:latin typeface="Times New Roman" pitchFamily="18" charset="0"/>
                <a:cs typeface="Times New Roman" pitchFamily="18" charset="0"/>
              </a:rPr>
              <a:t>simptomai</a:t>
            </a:r>
            <a:r>
              <a:rPr lang="lt-LT" sz="1200" b="0" i="0" dirty="0" smtClean="0">
                <a:effectLst/>
                <a:latin typeface="Times New Roman" pitchFamily="18" charset="0"/>
                <a:cs typeface="Times New Roman" pitchFamily="18" charset="0"/>
              </a:rPr>
              <a:t>:</a:t>
            </a:r>
          </a:p>
          <a:p>
            <a:pPr>
              <a:lnSpc>
                <a:spcPct val="150000"/>
              </a:lnSpc>
              <a:buFont typeface="Arial"/>
              <a:buChar char="•"/>
            </a:pPr>
            <a:r>
              <a:rPr lang="lt-LT" sz="1200" b="0" i="0" dirty="0" smtClean="0">
                <a:solidFill>
                  <a:srgbClr val="202122"/>
                </a:solidFill>
                <a:effectLst/>
                <a:latin typeface="Times New Roman" pitchFamily="18" charset="0"/>
                <a:cs typeface="Times New Roman" pitchFamily="18" charset="0"/>
              </a:rPr>
              <a:t>Nedėmesingumas – nesugebėjimas išlaikyti </a:t>
            </a:r>
            <a:r>
              <a:rPr lang="lt-LT" sz="1200" b="0" i="0" u="none" strike="noStrike" dirty="0" smtClean="0">
                <a:effectLst/>
                <a:latin typeface="Times New Roman" pitchFamily="18" charset="0"/>
                <a:cs typeface="Times New Roman" pitchFamily="18" charset="0"/>
              </a:rPr>
              <a:t>dėmesio</a:t>
            </a:r>
            <a:r>
              <a:rPr lang="lt-LT" sz="1200" b="0" i="0" dirty="0" smtClean="0">
                <a:effectLst/>
                <a:latin typeface="Times New Roman" pitchFamily="18" charset="0"/>
                <a:cs typeface="Times New Roman" pitchFamily="18" charset="0"/>
              </a:rPr>
              <a:t>,</a:t>
            </a:r>
            <a:r>
              <a:rPr lang="lt-LT" sz="1200" b="0" i="0" dirty="0" smtClean="0">
                <a:solidFill>
                  <a:srgbClr val="202122"/>
                </a:solidFill>
                <a:effectLst/>
                <a:latin typeface="Times New Roman" pitchFamily="18" charset="0"/>
                <a:cs typeface="Times New Roman" pitchFamily="18" charset="0"/>
              </a:rPr>
              <a:t> vienodai kokybiškai atlikti pasikartojančias užduotis, užbaigti pradėtą darbą;</a:t>
            </a:r>
          </a:p>
          <a:p>
            <a:pPr>
              <a:lnSpc>
                <a:spcPct val="150000"/>
              </a:lnSpc>
              <a:buFont typeface="Arial"/>
              <a:buChar char="•"/>
            </a:pPr>
            <a:r>
              <a:rPr lang="lt-LT" sz="1200" b="0" i="0" dirty="0" smtClean="0">
                <a:solidFill>
                  <a:srgbClr val="202122"/>
                </a:solidFill>
                <a:effectLst/>
                <a:latin typeface="Times New Roman" pitchFamily="18" charset="0"/>
                <a:cs typeface="Times New Roman" pitchFamily="18" charset="0"/>
              </a:rPr>
              <a:t>Impulsyvumas – negebėjimas planuoti veiksmų bei pasirinkimų, sulaukti savo eilės, atidėti noro išpildymo;</a:t>
            </a:r>
          </a:p>
          <a:p>
            <a:pPr>
              <a:lnSpc>
                <a:spcPct val="150000"/>
              </a:lnSpc>
              <a:buFont typeface="Arial"/>
              <a:buChar char="•"/>
            </a:pPr>
            <a:r>
              <a:rPr lang="lt-LT" sz="1200" b="0" i="0" dirty="0" err="1" smtClean="0">
                <a:solidFill>
                  <a:srgbClr val="202122"/>
                </a:solidFill>
                <a:effectLst/>
                <a:latin typeface="Times New Roman" pitchFamily="18" charset="0"/>
                <a:cs typeface="Times New Roman" pitchFamily="18" charset="0"/>
              </a:rPr>
              <a:t>Hiperaktyvumas</a:t>
            </a:r>
            <a:r>
              <a:rPr lang="lt-LT" sz="1200" b="0" i="0" dirty="0" smtClean="0">
                <a:solidFill>
                  <a:srgbClr val="202122"/>
                </a:solidFill>
                <a:effectLst/>
                <a:latin typeface="Times New Roman" pitchFamily="18" charset="0"/>
                <a:cs typeface="Times New Roman" pitchFamily="18" charset="0"/>
              </a:rPr>
              <a:t> – nuolatinis bereikalingas skubėjimas bei judėjimas, įkyrus ar neprognozuojamas elgesys;</a:t>
            </a:r>
          </a:p>
          <a:p>
            <a:pPr>
              <a:lnSpc>
                <a:spcPct val="150000"/>
              </a:lnSpc>
              <a:buFont typeface="Arial"/>
              <a:buChar char="•"/>
            </a:pPr>
            <a:r>
              <a:rPr lang="lt-LT" sz="1200" b="0" i="0" dirty="0" smtClean="0">
                <a:solidFill>
                  <a:srgbClr val="202122"/>
                </a:solidFill>
                <a:effectLst/>
                <a:latin typeface="Times New Roman" pitchFamily="18" charset="0"/>
                <a:cs typeface="Times New Roman" pitchFamily="18" charset="0"/>
              </a:rPr>
              <a:t>Emociniai protrūkiai ar šuoliai – itin lengvai susierzina, audringai reaguoja net į silpnus dirgiklius;</a:t>
            </a:r>
          </a:p>
          <a:p>
            <a:pPr>
              <a:lnSpc>
                <a:spcPct val="150000"/>
              </a:lnSpc>
              <a:buFont typeface="Arial"/>
              <a:buChar char="•"/>
            </a:pPr>
            <a:r>
              <a:rPr lang="lt-LT" sz="1200" b="0" i="0" dirty="0" smtClean="0">
                <a:solidFill>
                  <a:srgbClr val="202122"/>
                </a:solidFill>
                <a:effectLst/>
                <a:latin typeface="Times New Roman" pitchFamily="18" charset="0"/>
                <a:cs typeface="Times New Roman" pitchFamily="18" charset="0"/>
              </a:rPr>
              <a:t>Išsiblaškymas – itin lengvai dingstantis ar atitraukiamas dėmesys;</a:t>
            </a:r>
          </a:p>
          <a:p>
            <a:pPr>
              <a:lnSpc>
                <a:spcPct val="150000"/>
              </a:lnSpc>
              <a:buFont typeface="Arial"/>
              <a:buChar char="•"/>
            </a:pPr>
            <a:r>
              <a:rPr lang="lt-LT" sz="1200" b="0" i="0" dirty="0" smtClean="0">
                <a:solidFill>
                  <a:srgbClr val="202122"/>
                </a:solidFill>
                <a:effectLst/>
                <a:latin typeface="Times New Roman" pitchFamily="18" charset="0"/>
                <a:cs typeface="Times New Roman" pitchFamily="18" charset="0"/>
              </a:rPr>
              <a:t>Šokinėjimas nuo vienos minties prie kitos;</a:t>
            </a:r>
          </a:p>
          <a:p>
            <a:pPr>
              <a:lnSpc>
                <a:spcPct val="150000"/>
              </a:lnSpc>
              <a:buFont typeface="Arial"/>
              <a:buChar char="•"/>
            </a:pPr>
            <a:r>
              <a:rPr lang="lt-LT" sz="1200" b="0" i="0" dirty="0" smtClean="0">
                <a:solidFill>
                  <a:srgbClr val="202122"/>
                </a:solidFill>
                <a:effectLst/>
                <a:latin typeface="Times New Roman" pitchFamily="18" charset="0"/>
                <a:cs typeface="Times New Roman" pitchFamily="18" charset="0"/>
              </a:rPr>
              <a:t>Aplaidumas;</a:t>
            </a:r>
          </a:p>
          <a:p>
            <a:pPr>
              <a:lnSpc>
                <a:spcPct val="150000"/>
              </a:lnSpc>
              <a:buFont typeface="Arial"/>
              <a:buChar char="•"/>
            </a:pPr>
            <a:r>
              <a:rPr lang="lt-LT" sz="1200" b="0" i="0" dirty="0" smtClean="0">
                <a:solidFill>
                  <a:srgbClr val="202122"/>
                </a:solidFill>
                <a:effectLst/>
                <a:latin typeface="Times New Roman" pitchFamily="18" charset="0"/>
                <a:cs typeface="Times New Roman" pitchFamily="18" charset="0"/>
              </a:rPr>
              <a:t>Užmaršumas.</a:t>
            </a:r>
          </a:p>
          <a:p>
            <a:pPr marL="0" indent="0">
              <a:lnSpc>
                <a:spcPct val="150000"/>
              </a:lnSpc>
              <a:buNone/>
            </a:pPr>
            <a:r>
              <a:rPr lang="lt-LT" sz="1200" dirty="0" smtClean="0">
                <a:latin typeface="Times New Roman" pitchFamily="18" charset="0"/>
                <a:cs typeface="Times New Roman" pitchFamily="18" charset="0"/>
              </a:rPr>
              <a:t>Beveik pusė vaikų, kurie turi aktyvumo ir dėmesio sutrikimą, turi ir mokymosi sunkumų, jiems sunku skaityti ar rašyti, mokytis matematikos. Beveik 70 proc. tokių vaikų turi kalbos ir kalbėjimo problemų – tai rodo moksliniai tyrimai.</a:t>
            </a:r>
            <a:endParaRPr lang="lt-LT" sz="1200" b="0" i="0" dirty="0" smtClean="0">
              <a:solidFill>
                <a:srgbClr val="202122"/>
              </a:solidFill>
              <a:effectLst/>
              <a:latin typeface="Times New Roman" pitchFamily="18" charset="0"/>
              <a:cs typeface="Times New Roman" pitchFamily="18" charset="0"/>
            </a:endParaRPr>
          </a:p>
          <a:p>
            <a:pPr>
              <a:lnSpc>
                <a:spcPct val="150000"/>
              </a:lnSpc>
            </a:pPr>
            <a:endParaRPr lang="lt-LT" sz="1200" dirty="0">
              <a:latin typeface="Times New Roman" pitchFamily="18" charset="0"/>
              <a:cs typeface="Times New Roman" pitchFamily="18" charset="0"/>
            </a:endParaRPr>
          </a:p>
        </p:txBody>
      </p:sp>
      <p:sp>
        <p:nvSpPr>
          <p:cNvPr id="2" name="Antraštė 1"/>
          <p:cNvSpPr>
            <a:spLocks noGrp="1"/>
          </p:cNvSpPr>
          <p:nvPr>
            <p:ph type="title"/>
          </p:nvPr>
        </p:nvSpPr>
        <p:spPr/>
        <p:txBody>
          <a:bodyPr>
            <a:normAutofit fontScale="90000"/>
          </a:bodyPr>
          <a:lstStyle/>
          <a:p>
            <a:r>
              <a:rPr lang="lt-LT" dirty="0" smtClean="0">
                <a:solidFill>
                  <a:schemeClr val="tx1"/>
                </a:solidFill>
                <a:latin typeface="Arial Black" pitchFamily="34" charset="0"/>
              </a:rPr>
              <a:t>Aktyvumo ir dėmesio </a:t>
            </a:r>
            <a:r>
              <a:rPr lang="lt-LT" dirty="0" err="1" smtClean="0">
                <a:solidFill>
                  <a:schemeClr val="tx1"/>
                </a:solidFill>
                <a:latin typeface="Arial Black" pitchFamily="34" charset="0"/>
              </a:rPr>
              <a:t>sutrikimai(ADS</a:t>
            </a:r>
            <a:r>
              <a:rPr lang="lt-LT" dirty="0" smtClean="0">
                <a:solidFill>
                  <a:schemeClr val="tx1"/>
                </a:solidFill>
              </a:rPr>
              <a:t>)</a:t>
            </a:r>
            <a:endParaRPr lang="lt-LT" dirty="0">
              <a:solidFill>
                <a:schemeClr val="tx1"/>
              </a:solidFill>
            </a:endParaRPr>
          </a:p>
        </p:txBody>
      </p:sp>
    </p:spTree>
    <p:extLst>
      <p:ext uri="{BB962C8B-B14F-4D97-AF65-F5344CB8AC3E}">
        <p14:creationId xmlns:p14="http://schemas.microsoft.com/office/powerpoint/2010/main" val="16908860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p:txBody>
          <a:bodyPr>
            <a:normAutofit fontScale="77500" lnSpcReduction="20000"/>
          </a:bodyPr>
          <a:lstStyle/>
          <a:p>
            <a:pPr lvl="0">
              <a:lnSpc>
                <a:spcPct val="150000"/>
              </a:lnSpc>
              <a:buFont typeface="Wingdings" pitchFamily="2" charset="2"/>
              <a:buChar char="Ø"/>
            </a:pPr>
            <a:r>
              <a:rPr lang="lt-LT" sz="1200" dirty="0">
                <a:solidFill>
                  <a:prstClr val="black"/>
                </a:solidFill>
                <a:latin typeface="Times New Roman" pitchFamily="18" charset="0"/>
                <a:cs typeface="Times New Roman" pitchFamily="18" charset="0"/>
              </a:rPr>
              <a:t>Svarbu išmokyti daryti vieną užduotį arba darbą, ir tik atlikus vieną užduotį, pradėti daryti kitą. Užduotis pateikti etapais. Užduočių kiekį optimizuojant.</a:t>
            </a:r>
          </a:p>
          <a:p>
            <a:pPr lvl="0">
              <a:lnSpc>
                <a:spcPct val="150000"/>
              </a:lnSpc>
              <a:buFont typeface="Wingdings" pitchFamily="2" charset="2"/>
              <a:buChar char="Ø"/>
            </a:pPr>
            <a:r>
              <a:rPr lang="lt-LT" sz="1200" dirty="0">
                <a:solidFill>
                  <a:prstClr val="black"/>
                </a:solidFill>
                <a:latin typeface="Times New Roman" pitchFamily="18" charset="0"/>
                <a:cs typeface="Times New Roman" pitchFamily="18" charset="0"/>
              </a:rPr>
              <a:t>Pradinėse klasėse naudoti dienos kalendorius, kur būtų žymimos tik svarbiausios dienos veiklos.</a:t>
            </a:r>
          </a:p>
          <a:p>
            <a:pPr lvl="0">
              <a:lnSpc>
                <a:spcPct val="150000"/>
              </a:lnSpc>
              <a:buFont typeface="Wingdings" pitchFamily="2" charset="2"/>
              <a:buChar char="Ø"/>
            </a:pPr>
            <a:r>
              <a:rPr lang="lt-LT" sz="1200" dirty="0">
                <a:solidFill>
                  <a:prstClr val="black"/>
                </a:solidFill>
                <a:latin typeface="Times New Roman" pitchFamily="18" charset="0"/>
                <a:cs typeface="Times New Roman" pitchFamily="18" charset="0"/>
              </a:rPr>
              <a:t>Nusistatyti 3-5 taisykles, kurios padėtų struktūruoti darbą pamokoje ir nuosekliai jų laikytis visų dalykų pamokose.</a:t>
            </a:r>
          </a:p>
          <a:p>
            <a:pPr lvl="0">
              <a:lnSpc>
                <a:spcPct val="150000"/>
              </a:lnSpc>
              <a:buFont typeface="Wingdings" pitchFamily="2" charset="2"/>
              <a:buChar char="Ø"/>
            </a:pPr>
            <a:r>
              <a:rPr lang="lt-LT" sz="1200" dirty="0">
                <a:solidFill>
                  <a:prstClr val="black"/>
                </a:solidFill>
                <a:latin typeface="Times New Roman" pitchFamily="18" charset="0"/>
                <a:cs typeface="Times New Roman" pitchFamily="18" charset="0"/>
              </a:rPr>
              <a:t>Svarbu užtikrinti , kad mokinys turintis ADS svarbiausią informaciją galėtų pakartoti, perklausti. (Spausdintos atmintinės, struktūruoti mokymosi failai namuose ir kt.)</a:t>
            </a:r>
          </a:p>
          <a:p>
            <a:pPr lvl="0">
              <a:lnSpc>
                <a:spcPct val="150000"/>
              </a:lnSpc>
              <a:buFont typeface="Wingdings" pitchFamily="2" charset="2"/>
              <a:buChar char="Ø"/>
            </a:pPr>
            <a:r>
              <a:rPr lang="lt-LT" sz="1200" dirty="0">
                <a:solidFill>
                  <a:prstClr val="black"/>
                </a:solidFill>
                <a:latin typeface="Times New Roman" pitchFamily="18" charset="0"/>
                <a:cs typeface="Times New Roman" pitchFamily="18" charset="0"/>
              </a:rPr>
              <a:t>Bendradarbiaujant su tėvais, stengtis vaikui kurti panašiai struktūruotą aplinką ir namuose (tos pačios taisyklės, nustatytas pamokų ruošos laikas, kuprinės tvarkos tikrinimas)</a:t>
            </a:r>
          </a:p>
          <a:p>
            <a:pPr lvl="0">
              <a:lnSpc>
                <a:spcPct val="150000"/>
              </a:lnSpc>
              <a:buFont typeface="Wingdings" pitchFamily="2" charset="2"/>
              <a:buChar char="Ø"/>
            </a:pPr>
            <a:r>
              <a:rPr lang="lt-LT" sz="1200" dirty="0">
                <a:solidFill>
                  <a:prstClr val="black"/>
                </a:solidFill>
                <a:latin typeface="Times New Roman" pitchFamily="18" charset="0"/>
                <a:cs typeface="Times New Roman" pitchFamily="18" charset="0"/>
              </a:rPr>
              <a:t>Tėvams rekomenduojama kontroliuoti vaiko poilsio laiką, kadangi nuovargis iššaukia nepageidaujamą elgesį.</a:t>
            </a:r>
          </a:p>
          <a:p>
            <a:pPr lvl="0">
              <a:lnSpc>
                <a:spcPct val="150000"/>
              </a:lnSpc>
              <a:buFont typeface="Wingdings" pitchFamily="2" charset="2"/>
              <a:buChar char="Ø"/>
            </a:pPr>
            <a:r>
              <a:rPr lang="lt-LT" sz="1200" dirty="0">
                <a:solidFill>
                  <a:prstClr val="black"/>
                </a:solidFill>
                <a:latin typeface="Times New Roman" pitchFamily="18" charset="0"/>
                <a:cs typeface="Times New Roman" pitchFamily="18" charset="0"/>
              </a:rPr>
              <a:t>Pakeiskime balso toną. Susierzinimas ir pakeltas tonas iššaukia nepageidaujamą reakciją, išblaško. Ramus ir lėtas kalbos tempas nuramina ir padeda susikoncentruoti.</a:t>
            </a:r>
          </a:p>
          <a:p>
            <a:pPr>
              <a:lnSpc>
                <a:spcPct val="150000"/>
              </a:lnSpc>
              <a:buFont typeface="Wingdings" pitchFamily="2" charset="2"/>
              <a:buChar char="Ø"/>
            </a:pPr>
            <a:r>
              <a:rPr lang="lt-LT" sz="1200" dirty="0" smtClean="0">
                <a:latin typeface="Times New Roman" pitchFamily="18" charset="0"/>
                <a:cs typeface="Times New Roman" pitchFamily="18" charset="0"/>
              </a:rPr>
              <a:t>Klasės aplinkoje turėtų būti kuo mažiau trukdžių, blaškančių ir atitraukiančių mokinio dėmesį. </a:t>
            </a:r>
          </a:p>
          <a:p>
            <a:pPr>
              <a:lnSpc>
                <a:spcPct val="150000"/>
              </a:lnSpc>
              <a:buFont typeface="Wingdings" pitchFamily="2" charset="2"/>
              <a:buChar char="Ø"/>
            </a:pPr>
            <a:r>
              <a:rPr lang="lt-LT" sz="1200" dirty="0" smtClean="0">
                <a:latin typeface="Times New Roman" pitchFamily="18" charset="0"/>
                <a:cs typeface="Times New Roman" pitchFamily="18" charset="0"/>
              </a:rPr>
              <a:t>Pamokos metu mokytojai turėtų keisti veiklos pobūdį - paeiliui derinti susikaupimo ir fizinio aktyvumo reikalaujančias veiklas (surinkti vadovėlius, išdalinti priemones ar pan.). </a:t>
            </a:r>
          </a:p>
          <a:p>
            <a:pPr>
              <a:lnSpc>
                <a:spcPct val="150000"/>
              </a:lnSpc>
              <a:buFont typeface="Wingdings" pitchFamily="2" charset="2"/>
              <a:buChar char="Ø"/>
            </a:pPr>
            <a:r>
              <a:rPr lang="lt-LT" sz="1200" dirty="0" smtClean="0">
                <a:latin typeface="Times New Roman" pitchFamily="18" charset="0"/>
                <a:cs typeface="Times New Roman" pitchFamily="18" charset="0"/>
              </a:rPr>
              <a:t>Pateikiamos trumpos, mokiniams suprantamos ir įveikiamos užduotys. Už tinkamai atliktas užduotis ar pastebėjus tinkamą elgesį skiriamas padrąsinimas/ paskatinimas. </a:t>
            </a:r>
            <a:endParaRPr lang="lt-LT" sz="1200" dirty="0">
              <a:latin typeface="Times New Roman" pitchFamily="18" charset="0"/>
              <a:cs typeface="Times New Roman" pitchFamily="18" charset="0"/>
            </a:endParaRPr>
          </a:p>
        </p:txBody>
      </p:sp>
      <p:sp>
        <p:nvSpPr>
          <p:cNvPr id="2" name="Antraštė 1"/>
          <p:cNvSpPr>
            <a:spLocks noGrp="1"/>
          </p:cNvSpPr>
          <p:nvPr>
            <p:ph type="title"/>
          </p:nvPr>
        </p:nvSpPr>
        <p:spPr/>
        <p:txBody>
          <a:bodyPr>
            <a:noAutofit/>
          </a:bodyPr>
          <a:lstStyle/>
          <a:p>
            <a:r>
              <a:rPr lang="lt-LT" sz="3600" dirty="0" smtClean="0">
                <a:solidFill>
                  <a:schemeClr val="tx1"/>
                </a:solidFill>
                <a:latin typeface="Times New Roman" pitchFamily="18" charset="0"/>
                <a:cs typeface="Times New Roman" pitchFamily="18" charset="0"/>
              </a:rPr>
              <a:t>Rekomendacijos dirbant su aktyvumo ir dėmesio sutrikimą turinčiais asmenimis.</a:t>
            </a:r>
            <a:endParaRPr lang="lt-LT" sz="36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9034670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p:txBody>
          <a:bodyPr>
            <a:normAutofit fontScale="77500" lnSpcReduction="20000"/>
          </a:bodyPr>
          <a:lstStyle/>
          <a:p>
            <a:pPr marL="0" indent="0">
              <a:lnSpc>
                <a:spcPct val="150000"/>
              </a:lnSpc>
              <a:buNone/>
            </a:pPr>
            <a:r>
              <a:rPr lang="lt-LT" sz="1200" dirty="0">
                <a:latin typeface="Times New Roman" pitchFamily="18" charset="0"/>
                <a:cs typeface="Times New Roman" pitchFamily="18" charset="0"/>
              </a:rPr>
              <a:t>Tai kitų teises pažeidžiantis, agresyvus, įžūlus elgesys. </a:t>
            </a:r>
            <a:r>
              <a:rPr lang="lt-LT" sz="1200" dirty="0" smtClean="0">
                <a:latin typeface="Times New Roman" pitchFamily="18" charset="0"/>
                <a:cs typeface="Times New Roman" pitchFamily="18" charset="0"/>
              </a:rPr>
              <a:t>Toks </a:t>
            </a:r>
            <a:r>
              <a:rPr lang="lt-LT" sz="1200" dirty="0">
                <a:latin typeface="Times New Roman" pitchFamily="18" charset="0"/>
                <a:cs typeface="Times New Roman" pitchFamily="18" charset="0"/>
              </a:rPr>
              <a:t>elgesys turi būti nuolatinis ir </a:t>
            </a:r>
            <a:r>
              <a:rPr lang="lt-LT" sz="1200" dirty="0" smtClean="0">
                <a:latin typeface="Times New Roman" pitchFamily="18" charset="0"/>
                <a:cs typeface="Times New Roman" pitchFamily="18" charset="0"/>
              </a:rPr>
              <a:t>pasikartojantis, sutrikdantis </a:t>
            </a:r>
            <a:r>
              <a:rPr lang="lt-LT" sz="1200" dirty="0">
                <a:latin typeface="Times New Roman" pitchFamily="18" charset="0"/>
                <a:cs typeface="Times New Roman" pitchFamily="18" charset="0"/>
              </a:rPr>
              <a:t>vaiko amžiui būdingas socialines elgesio normas. </a:t>
            </a:r>
            <a:r>
              <a:rPr lang="lt-LT" sz="1200" dirty="0" smtClean="0">
                <a:latin typeface="Times New Roman" pitchFamily="18" charset="0"/>
                <a:cs typeface="Times New Roman" pitchFamily="18" charset="0"/>
              </a:rPr>
              <a:t>Tai </a:t>
            </a:r>
            <a:r>
              <a:rPr lang="lt-LT" sz="1200" dirty="0">
                <a:latin typeface="Times New Roman" pitchFamily="18" charset="0"/>
                <a:cs typeface="Times New Roman" pitchFamily="18" charset="0"/>
              </a:rPr>
              <a:t>ne vaiko išdykavimas ar maištavimas. </a:t>
            </a:r>
            <a:r>
              <a:rPr lang="lt-LT" sz="1200" dirty="0" smtClean="0">
                <a:latin typeface="Times New Roman" pitchFamily="18" charset="0"/>
                <a:cs typeface="Times New Roman" pitchFamily="18" charset="0"/>
              </a:rPr>
              <a:t>Netinkamas </a:t>
            </a:r>
            <a:r>
              <a:rPr lang="lt-LT" sz="1200" dirty="0">
                <a:latin typeface="Times New Roman" pitchFamily="18" charset="0"/>
                <a:cs typeface="Times New Roman" pitchFamily="18" charset="0"/>
              </a:rPr>
              <a:t>mokinių elgesys gali būti apibūdinamas kaip sunkumai, nes šių vaikų suvokiamas pasaulis labai sudėtingas ir </a:t>
            </a:r>
            <a:r>
              <a:rPr lang="lt-LT" sz="1200" dirty="0" smtClean="0">
                <a:latin typeface="Times New Roman" pitchFamily="18" charset="0"/>
                <a:cs typeface="Times New Roman" pitchFamily="18" charset="0"/>
              </a:rPr>
              <a:t>problemiškas. Netinkamo elgesio atsiradimo priežastys, asmenybės  nervų sistemos ypatybės: nervinių procesų pusiausvyros nebuvimas jaudinimas stipresnis (silpnesnis) už slopinimą.</a:t>
            </a:r>
          </a:p>
          <a:p>
            <a:pPr marL="0" indent="0">
              <a:lnSpc>
                <a:spcPct val="150000"/>
              </a:lnSpc>
              <a:buNone/>
            </a:pPr>
            <a:r>
              <a:rPr lang="lt-LT" sz="1200" dirty="0">
                <a:latin typeface="Times New Roman" pitchFamily="18" charset="0"/>
                <a:cs typeface="Times New Roman" pitchFamily="18" charset="0"/>
              </a:rPr>
              <a:t>Elgesio sutrikimas nustatomas, kai tokio elgesio trukmė ilgesnė nei 6 mėnesiai, taip pat būtina atsižvelgti į vaiko amžiaus tarpsniams būdingus elgesio ypatumus. Elgesio sutrikimas gali pasireikšti per: </a:t>
            </a:r>
            <a:endParaRPr lang="lt-LT" sz="1200" dirty="0" smtClean="0">
              <a:latin typeface="Times New Roman" pitchFamily="18" charset="0"/>
              <a:cs typeface="Times New Roman" pitchFamily="18" charset="0"/>
            </a:endParaRPr>
          </a:p>
          <a:p>
            <a:pPr>
              <a:lnSpc>
                <a:spcPct val="150000"/>
              </a:lnSpc>
              <a:buFont typeface="Wingdings" pitchFamily="2" charset="2"/>
              <a:buChar char="Ø"/>
            </a:pPr>
            <a:r>
              <a:rPr lang="lt-LT" sz="1200" dirty="0" smtClean="0">
                <a:latin typeface="Times New Roman" pitchFamily="18" charset="0"/>
                <a:cs typeface="Times New Roman" pitchFamily="18" charset="0"/>
              </a:rPr>
              <a:t>agresiją </a:t>
            </a:r>
            <a:r>
              <a:rPr lang="lt-LT" sz="1200" dirty="0">
                <a:latin typeface="Times New Roman" pitchFamily="18" charset="0"/>
                <a:cs typeface="Times New Roman" pitchFamily="18" charset="0"/>
              </a:rPr>
              <a:t>žmonėms ir gyvūnams; </a:t>
            </a:r>
            <a:endParaRPr lang="lt-LT" sz="1200" dirty="0" smtClean="0">
              <a:latin typeface="Times New Roman" pitchFamily="18" charset="0"/>
              <a:cs typeface="Times New Roman" pitchFamily="18" charset="0"/>
            </a:endParaRPr>
          </a:p>
          <a:p>
            <a:pPr>
              <a:lnSpc>
                <a:spcPct val="150000"/>
              </a:lnSpc>
              <a:buFont typeface="Wingdings" pitchFamily="2" charset="2"/>
              <a:buChar char="Ø"/>
            </a:pPr>
            <a:r>
              <a:rPr lang="lt-LT" sz="1200" dirty="0" smtClean="0">
                <a:latin typeface="Times New Roman" pitchFamily="18" charset="0"/>
                <a:cs typeface="Times New Roman" pitchFamily="18" charset="0"/>
              </a:rPr>
              <a:t>sąmoningą </a:t>
            </a:r>
            <a:r>
              <a:rPr lang="lt-LT" sz="1200" dirty="0">
                <a:latin typeface="Times New Roman" pitchFamily="18" charset="0"/>
                <a:cs typeface="Times New Roman" pitchFamily="18" charset="0"/>
              </a:rPr>
              <a:t>turto naikinimą; - apgavystes ir vagystes; </a:t>
            </a:r>
            <a:endParaRPr lang="lt-LT" sz="1200" dirty="0" smtClean="0">
              <a:latin typeface="Times New Roman" pitchFamily="18" charset="0"/>
              <a:cs typeface="Times New Roman" pitchFamily="18" charset="0"/>
            </a:endParaRPr>
          </a:p>
          <a:p>
            <a:pPr>
              <a:lnSpc>
                <a:spcPct val="150000"/>
              </a:lnSpc>
              <a:buFont typeface="Wingdings" pitchFamily="2" charset="2"/>
              <a:buChar char="Ø"/>
            </a:pPr>
            <a:r>
              <a:rPr lang="lt-LT" sz="1200" dirty="0" smtClean="0">
                <a:latin typeface="Times New Roman" pitchFamily="18" charset="0"/>
                <a:cs typeface="Times New Roman" pitchFamily="18" charset="0"/>
              </a:rPr>
              <a:t>rimtus </a:t>
            </a:r>
            <a:r>
              <a:rPr lang="lt-LT" sz="1200" dirty="0">
                <a:latin typeface="Times New Roman" pitchFamily="18" charset="0"/>
                <a:cs typeface="Times New Roman" pitchFamily="18" charset="0"/>
              </a:rPr>
              <a:t>taisyklių pažeidimus (praleidžiamos pamokos ir kt</a:t>
            </a:r>
            <a:r>
              <a:rPr lang="lt-LT" sz="1200" dirty="0" smtClean="0">
                <a:latin typeface="Times New Roman" pitchFamily="18" charset="0"/>
                <a:cs typeface="Times New Roman" pitchFamily="18" charset="0"/>
              </a:rPr>
              <a:t>.); </a:t>
            </a:r>
          </a:p>
          <a:p>
            <a:pPr>
              <a:lnSpc>
                <a:spcPct val="150000"/>
              </a:lnSpc>
              <a:buFont typeface="Wingdings" pitchFamily="2" charset="2"/>
              <a:buChar char="Ø"/>
            </a:pPr>
            <a:r>
              <a:rPr lang="lt-LT" sz="1200" dirty="0">
                <a:latin typeface="Times New Roman" pitchFamily="18" charset="0"/>
                <a:cs typeface="Times New Roman" pitchFamily="18" charset="0"/>
              </a:rPr>
              <a:t>n</a:t>
            </a:r>
            <a:r>
              <a:rPr lang="lt-LT" sz="1200" dirty="0" smtClean="0">
                <a:latin typeface="Times New Roman" pitchFamily="18" charset="0"/>
                <a:cs typeface="Times New Roman" pitchFamily="18" charset="0"/>
              </a:rPr>
              <a:t>epasitikėjimą aplinkiniais;</a:t>
            </a:r>
          </a:p>
          <a:p>
            <a:pPr>
              <a:lnSpc>
                <a:spcPct val="150000"/>
              </a:lnSpc>
              <a:buFont typeface="Wingdings" pitchFamily="2" charset="2"/>
              <a:buChar char="Ø"/>
            </a:pPr>
            <a:r>
              <a:rPr lang="lt-LT" sz="1200" dirty="0" smtClean="0">
                <a:latin typeface="Times New Roman" pitchFamily="18" charset="0"/>
                <a:cs typeface="Times New Roman" pitchFamily="18" charset="0"/>
              </a:rPr>
              <a:t>piktnaudžiavimą alkoholiu</a:t>
            </a:r>
            <a:r>
              <a:rPr lang="lt-LT" sz="1200" dirty="0">
                <a:latin typeface="Times New Roman" pitchFamily="18" charset="0"/>
                <a:cs typeface="Times New Roman" pitchFamily="18" charset="0"/>
              </a:rPr>
              <a:t>, </a:t>
            </a:r>
            <a:r>
              <a:rPr lang="lt-LT" sz="1200" dirty="0" smtClean="0">
                <a:latin typeface="Times New Roman" pitchFamily="18" charset="0"/>
                <a:cs typeface="Times New Roman" pitchFamily="18" charset="0"/>
              </a:rPr>
              <a:t>narkotikais</a:t>
            </a:r>
            <a:r>
              <a:rPr lang="lt-LT" sz="1200" dirty="0">
                <a:latin typeface="Times New Roman" pitchFamily="18" charset="0"/>
                <a:cs typeface="Times New Roman" pitchFamily="18" charset="0"/>
              </a:rPr>
              <a:t>;</a:t>
            </a:r>
            <a:endParaRPr lang="lt-LT" sz="1200" dirty="0" smtClean="0">
              <a:latin typeface="Times New Roman" pitchFamily="18" charset="0"/>
              <a:cs typeface="Times New Roman" pitchFamily="18" charset="0"/>
            </a:endParaRPr>
          </a:p>
          <a:p>
            <a:pPr>
              <a:lnSpc>
                <a:spcPct val="150000"/>
              </a:lnSpc>
              <a:buFont typeface="Wingdings" pitchFamily="2" charset="2"/>
              <a:buChar char="Ø"/>
            </a:pPr>
            <a:r>
              <a:rPr lang="lt-LT" sz="1200" dirty="0">
                <a:latin typeface="Times New Roman" pitchFamily="18" charset="0"/>
                <a:cs typeface="Times New Roman" pitchFamily="18" charset="0"/>
              </a:rPr>
              <a:t>n</a:t>
            </a:r>
            <a:r>
              <a:rPr lang="lt-LT" sz="1200" dirty="0" smtClean="0">
                <a:latin typeface="Times New Roman" pitchFamily="18" charset="0"/>
                <a:cs typeface="Times New Roman" pitchFamily="18" charset="0"/>
              </a:rPr>
              <a:t>eįprastus pykčio protrūkius;</a:t>
            </a:r>
          </a:p>
          <a:p>
            <a:pPr>
              <a:lnSpc>
                <a:spcPct val="150000"/>
              </a:lnSpc>
              <a:buFont typeface="Wingdings" pitchFamily="2" charset="2"/>
              <a:buChar char="Ø"/>
            </a:pPr>
            <a:r>
              <a:rPr lang="lt-LT" sz="1200" dirty="0" smtClean="0">
                <a:latin typeface="Times New Roman" pitchFamily="18" charset="0"/>
                <a:cs typeface="Times New Roman" pitchFamily="18" charset="0"/>
              </a:rPr>
              <a:t>dažnus ginčus </a:t>
            </a:r>
            <a:r>
              <a:rPr lang="lt-LT" sz="1200" dirty="0">
                <a:latin typeface="Times New Roman" pitchFamily="18" charset="0"/>
                <a:cs typeface="Times New Roman" pitchFamily="18" charset="0"/>
              </a:rPr>
              <a:t>su </a:t>
            </a:r>
            <a:r>
              <a:rPr lang="lt-LT" sz="1200" dirty="0" smtClean="0">
                <a:latin typeface="Times New Roman" pitchFamily="18" charset="0"/>
                <a:cs typeface="Times New Roman" pitchFamily="18" charset="0"/>
              </a:rPr>
              <a:t>suaugusiais (dažni </a:t>
            </a:r>
            <a:r>
              <a:rPr lang="lt-LT" sz="1200" dirty="0">
                <a:latin typeface="Times New Roman" pitchFamily="18" charset="0"/>
                <a:cs typeface="Times New Roman" pitchFamily="18" charset="0"/>
              </a:rPr>
              <a:t>atsisakymai vykdyti suaugusių </a:t>
            </a:r>
            <a:r>
              <a:rPr lang="lt-LT" sz="1200" dirty="0" smtClean="0">
                <a:latin typeface="Times New Roman" pitchFamily="18" charset="0"/>
                <a:cs typeface="Times New Roman" pitchFamily="18" charset="0"/>
              </a:rPr>
              <a:t>reikalavimus);</a:t>
            </a:r>
          </a:p>
          <a:p>
            <a:pPr>
              <a:lnSpc>
                <a:spcPct val="150000"/>
              </a:lnSpc>
              <a:buFont typeface="Wingdings" pitchFamily="2" charset="2"/>
              <a:buChar char="Ø"/>
            </a:pPr>
            <a:r>
              <a:rPr lang="lt-LT" sz="1200" dirty="0" smtClean="0">
                <a:latin typeface="Times New Roman" pitchFamily="18" charset="0"/>
                <a:cs typeface="Times New Roman" pitchFamily="18" charset="0"/>
              </a:rPr>
              <a:t>taisyklių </a:t>
            </a:r>
            <a:r>
              <a:rPr lang="lt-LT" sz="1200" dirty="0">
                <a:latin typeface="Times New Roman" pitchFamily="18" charset="0"/>
                <a:cs typeface="Times New Roman" pitchFamily="18" charset="0"/>
              </a:rPr>
              <a:t>pažeidimai, tyčiniai veiksmai (daro tai, kas piktina ir įkyri kitiems žmonėms</a:t>
            </a:r>
            <a:r>
              <a:rPr lang="lt-LT" sz="1200" dirty="0" smtClean="0">
                <a:latin typeface="Times New Roman" pitchFamily="18" charset="0"/>
                <a:cs typeface="Times New Roman" pitchFamily="18" charset="0"/>
              </a:rPr>
              <a:t>);</a:t>
            </a:r>
          </a:p>
          <a:p>
            <a:pPr>
              <a:lnSpc>
                <a:spcPct val="150000"/>
              </a:lnSpc>
              <a:buFont typeface="Wingdings" pitchFamily="2" charset="2"/>
              <a:buChar char="Ø"/>
            </a:pPr>
            <a:r>
              <a:rPr lang="lt-LT" sz="1200" dirty="0" smtClean="0">
                <a:latin typeface="Times New Roman" pitchFamily="18" charset="0"/>
                <a:cs typeface="Times New Roman" pitchFamily="18" charset="0"/>
              </a:rPr>
              <a:t>dažną kitų kaltinimą </a:t>
            </a:r>
            <a:r>
              <a:rPr lang="lt-LT" sz="1200" dirty="0">
                <a:latin typeface="Times New Roman" pitchFamily="18" charset="0"/>
                <a:cs typeface="Times New Roman" pitchFamily="18" charset="0"/>
              </a:rPr>
              <a:t>dėl savo klaidų ir neteisingo </a:t>
            </a:r>
            <a:r>
              <a:rPr lang="lt-LT" sz="1200" dirty="0" smtClean="0">
                <a:latin typeface="Times New Roman" pitchFamily="18" charset="0"/>
                <a:cs typeface="Times New Roman" pitchFamily="18" charset="0"/>
              </a:rPr>
              <a:t>elgesio.</a:t>
            </a:r>
            <a:endParaRPr lang="lt-LT" sz="1200" dirty="0">
              <a:latin typeface="Times New Roman" pitchFamily="18" charset="0"/>
              <a:cs typeface="Times New Roman" pitchFamily="18" charset="0"/>
            </a:endParaRPr>
          </a:p>
          <a:p>
            <a:pPr marL="0" indent="0">
              <a:lnSpc>
                <a:spcPct val="150000"/>
              </a:lnSpc>
              <a:buNone/>
            </a:pPr>
            <a:r>
              <a:rPr lang="lt-LT" sz="1200" dirty="0" smtClean="0">
                <a:latin typeface="Times New Roman" pitchFamily="18" charset="0"/>
                <a:cs typeface="Times New Roman" pitchFamily="18" charset="0"/>
              </a:rPr>
              <a:t>Turintiems </a:t>
            </a:r>
            <a:r>
              <a:rPr lang="lt-LT" sz="1200" dirty="0">
                <a:latin typeface="Times New Roman" pitchFamily="18" charset="0"/>
                <a:cs typeface="Times New Roman" pitchFamily="18" charset="0"/>
              </a:rPr>
              <a:t>šių sutrikimų vaikams būdingas pyktis, dirglumas, irzlumas, šiurkštumas, nemandagumas, autoritetų neigimas, maža tolerancija frustracijai, pykčio priepuoliai, </a:t>
            </a:r>
            <a:r>
              <a:rPr lang="lt-LT" sz="1200" dirty="0" smtClean="0">
                <a:latin typeface="Times New Roman" pitchFamily="18" charset="0"/>
                <a:cs typeface="Times New Roman" pitchFamily="18" charset="0"/>
              </a:rPr>
              <a:t>atsakomybės stoka</a:t>
            </a:r>
            <a:r>
              <a:rPr lang="lt-LT" sz="1200" dirty="0">
                <a:latin typeface="Times New Roman" pitchFamily="18" charset="0"/>
                <a:cs typeface="Times New Roman" pitchFamily="18" charset="0"/>
              </a:rPr>
              <a:t>, nesugebėjimas užsibrėžti ir siekti tikslo, užuojautos, gėdos stoka</a:t>
            </a:r>
            <a:r>
              <a:rPr lang="lt-LT" sz="1200" dirty="0" smtClean="0">
                <a:latin typeface="Times New Roman" pitchFamily="18" charset="0"/>
                <a:cs typeface="Times New Roman" pitchFamily="18" charset="0"/>
              </a:rPr>
              <a:t>.</a:t>
            </a:r>
          </a:p>
          <a:p>
            <a:pPr marL="0" indent="0">
              <a:lnSpc>
                <a:spcPct val="150000"/>
              </a:lnSpc>
              <a:buNone/>
            </a:pPr>
            <a:endParaRPr lang="lt-LT" sz="1200" dirty="0">
              <a:latin typeface="Times New Roman" pitchFamily="18" charset="0"/>
              <a:cs typeface="Times New Roman" pitchFamily="18" charset="0"/>
            </a:endParaRPr>
          </a:p>
        </p:txBody>
      </p:sp>
      <p:sp>
        <p:nvSpPr>
          <p:cNvPr id="2" name="Antraštė 1"/>
          <p:cNvSpPr>
            <a:spLocks noGrp="1"/>
          </p:cNvSpPr>
          <p:nvPr>
            <p:ph type="title"/>
          </p:nvPr>
        </p:nvSpPr>
        <p:spPr/>
        <p:txBody>
          <a:bodyPr/>
          <a:lstStyle/>
          <a:p>
            <a:r>
              <a:rPr lang="lt-LT" dirty="0">
                <a:solidFill>
                  <a:schemeClr val="tx1"/>
                </a:solidFill>
                <a:latin typeface="Arial Black" pitchFamily="34" charset="0"/>
              </a:rPr>
              <a:t>Elgesio sutrikimas</a:t>
            </a:r>
          </a:p>
        </p:txBody>
      </p:sp>
    </p:spTree>
    <p:extLst>
      <p:ext uri="{BB962C8B-B14F-4D97-AF65-F5344CB8AC3E}">
        <p14:creationId xmlns:p14="http://schemas.microsoft.com/office/powerpoint/2010/main" val="20669773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p:txBody>
          <a:bodyPr>
            <a:normAutofit fontScale="92500" lnSpcReduction="10000"/>
          </a:bodyPr>
          <a:lstStyle/>
          <a:p>
            <a:pPr>
              <a:lnSpc>
                <a:spcPct val="150000"/>
              </a:lnSpc>
              <a:buFont typeface="Wingdings" pitchFamily="2" charset="2"/>
              <a:buChar char="Ø"/>
            </a:pPr>
            <a:r>
              <a:rPr lang="lt-LT" sz="1200" dirty="0">
                <a:latin typeface="Times New Roman" pitchFamily="18" charset="0"/>
                <a:cs typeface="Times New Roman" pitchFamily="18" charset="0"/>
              </a:rPr>
              <a:t>Siekiant sumažinti pykčio proveržius, jei įmanoma, pasitelkti humorą (tačiau nemenkinti mokinių); </a:t>
            </a:r>
            <a:endParaRPr lang="lt-LT" sz="1200" dirty="0" smtClean="0">
              <a:latin typeface="Times New Roman" pitchFamily="18" charset="0"/>
              <a:cs typeface="Times New Roman" pitchFamily="18" charset="0"/>
            </a:endParaRPr>
          </a:p>
          <a:p>
            <a:pPr>
              <a:lnSpc>
                <a:spcPct val="150000"/>
              </a:lnSpc>
              <a:buFont typeface="Wingdings" pitchFamily="2" charset="2"/>
              <a:buChar char="Ø"/>
            </a:pPr>
            <a:r>
              <a:rPr lang="lt-LT" sz="1200" dirty="0" smtClean="0">
                <a:latin typeface="Times New Roman" pitchFamily="18" charset="0"/>
                <a:cs typeface="Times New Roman" pitchFamily="18" charset="0"/>
              </a:rPr>
              <a:t> </a:t>
            </a:r>
            <a:r>
              <a:rPr lang="lt-LT" sz="1200" dirty="0">
                <a:latin typeface="Times New Roman" pitchFamily="18" charset="0"/>
                <a:cs typeface="Times New Roman" pitchFamily="18" charset="0"/>
              </a:rPr>
              <a:t>Mokyti pykčio valdymo būdų; </a:t>
            </a:r>
            <a:endParaRPr lang="lt-LT" sz="1200" dirty="0" smtClean="0">
              <a:latin typeface="Times New Roman" pitchFamily="18" charset="0"/>
              <a:cs typeface="Times New Roman" pitchFamily="18" charset="0"/>
            </a:endParaRPr>
          </a:p>
          <a:p>
            <a:pPr>
              <a:lnSpc>
                <a:spcPct val="150000"/>
              </a:lnSpc>
              <a:buFont typeface="Wingdings" pitchFamily="2" charset="2"/>
              <a:buChar char="Ø"/>
            </a:pPr>
            <a:r>
              <a:rPr lang="lt-LT" sz="1200" dirty="0" smtClean="0">
                <a:latin typeface="Times New Roman" pitchFamily="18" charset="0"/>
                <a:cs typeface="Times New Roman" pitchFamily="18" charset="0"/>
              </a:rPr>
              <a:t> </a:t>
            </a:r>
            <a:r>
              <a:rPr lang="lt-LT" sz="1200" dirty="0">
                <a:latin typeface="Times New Roman" pitchFamily="18" charset="0"/>
                <a:cs typeface="Times New Roman" pitchFamily="18" charset="0"/>
              </a:rPr>
              <a:t>Pastebėti vaikus, kai jie gerai elgiasi. Ieškoti galimybių pagirti mokinius už tinkamą elgesį. Tai skatina geriau elgtis ir yra daug veiksmingiau už barimą dėl blogo elgesio. Žinoma, taip, kaip giriamas vaikas, turi derėti su jo amžiumi ir temperamentu (</a:t>
            </a:r>
            <a:r>
              <a:rPr lang="lt-LT" sz="1200" dirty="0" err="1">
                <a:latin typeface="Times New Roman" pitchFamily="18" charset="0"/>
                <a:cs typeface="Times New Roman" pitchFamily="18" charset="0"/>
              </a:rPr>
              <a:t>pvz</a:t>
            </a:r>
            <a:r>
              <a:rPr lang="lt-LT" sz="1200" dirty="0">
                <a:latin typeface="Times New Roman" pitchFamily="18" charset="0"/>
                <a:cs typeface="Times New Roman" pitchFamily="18" charset="0"/>
              </a:rPr>
              <a:t>, vyresnio amžiaus vaikams gali nepatikti viešas pagyrimas, tačiau jei tai pasakoma asmeniškai arba dalyvaujant tėvams, tai gali turėti teigiamą poveikį); </a:t>
            </a:r>
            <a:endParaRPr lang="lt-LT" sz="1200" dirty="0" smtClean="0">
              <a:latin typeface="Times New Roman" pitchFamily="18" charset="0"/>
              <a:cs typeface="Times New Roman" pitchFamily="18" charset="0"/>
            </a:endParaRPr>
          </a:p>
          <a:p>
            <a:pPr>
              <a:lnSpc>
                <a:spcPct val="150000"/>
              </a:lnSpc>
              <a:buFont typeface="Wingdings" pitchFamily="2" charset="2"/>
              <a:buChar char="Ø"/>
            </a:pPr>
            <a:r>
              <a:rPr lang="lt-LT" sz="1200" dirty="0" smtClean="0">
                <a:latin typeface="Times New Roman" pitchFamily="18" charset="0"/>
                <a:cs typeface="Times New Roman" pitchFamily="18" charset="0"/>
              </a:rPr>
              <a:t> </a:t>
            </a:r>
            <a:r>
              <a:rPr lang="lt-LT" sz="1200" dirty="0">
                <a:latin typeface="Times New Roman" pitchFamily="18" charset="0"/>
                <a:cs typeface="Times New Roman" pitchFamily="18" charset="0"/>
              </a:rPr>
              <a:t>Įsteigti “ramybės kambarį”. Jei pamokoje kilo problemų ir mokinys pradėjo elgtis netinkamai, reikėtų sudaryti galimybę jam pabūti ramioje aplinkoje (tačiau niekada nereikėtų palikti vaiko be suaugusiųjų priežiūros); </a:t>
            </a:r>
            <a:endParaRPr lang="lt-LT" sz="1200" dirty="0" smtClean="0">
              <a:latin typeface="Times New Roman" pitchFamily="18" charset="0"/>
              <a:cs typeface="Times New Roman" pitchFamily="18" charset="0"/>
            </a:endParaRPr>
          </a:p>
          <a:p>
            <a:pPr>
              <a:lnSpc>
                <a:spcPct val="150000"/>
              </a:lnSpc>
              <a:buFont typeface="Wingdings" pitchFamily="2" charset="2"/>
              <a:buChar char="Ø"/>
            </a:pPr>
            <a:r>
              <a:rPr lang="lt-LT" sz="1200" dirty="0" smtClean="0">
                <a:latin typeface="Times New Roman" pitchFamily="18" charset="0"/>
                <a:cs typeface="Times New Roman" pitchFamily="18" charset="0"/>
              </a:rPr>
              <a:t> </a:t>
            </a:r>
            <a:r>
              <a:rPr lang="lt-LT" sz="1200" dirty="0">
                <a:latin typeface="Times New Roman" pitchFamily="18" charset="0"/>
                <a:cs typeface="Times New Roman" pitchFamily="18" charset="0"/>
              </a:rPr>
              <a:t>Kuo anksčiau pastebėti mokymosi problemas ir suteikti efektyvią pagalbą; </a:t>
            </a:r>
            <a:endParaRPr lang="lt-LT" sz="1200" dirty="0" smtClean="0">
              <a:latin typeface="Times New Roman" pitchFamily="18" charset="0"/>
              <a:cs typeface="Times New Roman" pitchFamily="18" charset="0"/>
            </a:endParaRPr>
          </a:p>
          <a:p>
            <a:pPr>
              <a:lnSpc>
                <a:spcPct val="150000"/>
              </a:lnSpc>
              <a:buFont typeface="Wingdings" pitchFamily="2" charset="2"/>
              <a:buChar char="Ø"/>
            </a:pPr>
            <a:r>
              <a:rPr lang="lt-LT" sz="1200" dirty="0">
                <a:latin typeface="Times New Roman" pitchFamily="18" charset="0"/>
                <a:cs typeface="Times New Roman" pitchFamily="18" charset="0"/>
              </a:rPr>
              <a:t> </a:t>
            </a:r>
            <a:r>
              <a:rPr lang="lt-LT" sz="1200" dirty="0" smtClean="0">
                <a:latin typeface="Times New Roman" pitchFamily="18" charset="0"/>
                <a:cs typeface="Times New Roman" pitchFamily="18" charset="0"/>
              </a:rPr>
              <a:t>Kiek </a:t>
            </a:r>
            <a:r>
              <a:rPr lang="lt-LT" sz="1200" dirty="0">
                <a:latin typeface="Times New Roman" pitchFamily="18" charset="0"/>
                <a:cs typeface="Times New Roman" pitchFamily="18" charset="0"/>
              </a:rPr>
              <a:t>įmanoma skatinti tėvų paramą</a:t>
            </a:r>
            <a:r>
              <a:rPr lang="lt-LT" sz="1200" dirty="0" smtClean="0">
                <a:latin typeface="Times New Roman" pitchFamily="18" charset="0"/>
                <a:cs typeface="Times New Roman" pitchFamily="18" charset="0"/>
              </a:rPr>
              <a:t>.</a:t>
            </a:r>
          </a:p>
          <a:p>
            <a:pPr>
              <a:lnSpc>
                <a:spcPct val="150000"/>
              </a:lnSpc>
              <a:buFont typeface="Wingdings" pitchFamily="2" charset="2"/>
              <a:buChar char="Ø"/>
            </a:pPr>
            <a:r>
              <a:rPr lang="lt-LT" sz="1200" dirty="0" smtClean="0">
                <a:latin typeface="Times New Roman" pitchFamily="18" charset="0"/>
                <a:cs typeface="Times New Roman" pitchFamily="18" charset="0"/>
              </a:rPr>
              <a:t>Nustatyti aiškias taisykles ir ribas ir </a:t>
            </a:r>
            <a:r>
              <a:rPr lang="lt-LT" sz="1200" dirty="0">
                <a:latin typeface="Times New Roman" pitchFamily="18" charset="0"/>
                <a:cs typeface="Times New Roman" pitchFamily="18" charset="0"/>
              </a:rPr>
              <a:t>jų </a:t>
            </a:r>
            <a:r>
              <a:rPr lang="lt-LT" sz="1200" dirty="0" smtClean="0">
                <a:latin typeface="Times New Roman" pitchFamily="18" charset="0"/>
                <a:cs typeface="Times New Roman" pitchFamily="18" charset="0"/>
              </a:rPr>
              <a:t>laikytis. </a:t>
            </a:r>
            <a:r>
              <a:rPr lang="lt-LT" sz="1200" dirty="0">
                <a:latin typeface="Times New Roman" pitchFamily="18" charset="0"/>
                <a:cs typeface="Times New Roman" pitchFamily="18" charset="0"/>
              </a:rPr>
              <a:t>Taisyklių turėtų būti nedaug, jos turėtų būti esminės, nesudėtingos. </a:t>
            </a:r>
            <a:endParaRPr lang="lt-LT" sz="1200" dirty="0" smtClean="0">
              <a:latin typeface="Times New Roman" pitchFamily="18" charset="0"/>
              <a:cs typeface="Times New Roman" pitchFamily="18" charset="0"/>
            </a:endParaRPr>
          </a:p>
          <a:p>
            <a:pPr>
              <a:lnSpc>
                <a:spcPct val="150000"/>
              </a:lnSpc>
              <a:buFont typeface="Wingdings" pitchFamily="2" charset="2"/>
              <a:buChar char="Ø"/>
            </a:pPr>
            <a:r>
              <a:rPr lang="lt-LT" sz="1200" dirty="0" smtClean="0">
                <a:latin typeface="Times New Roman" pitchFamily="18" charset="0"/>
                <a:cs typeface="Times New Roman" pitchFamily="18" charset="0"/>
              </a:rPr>
              <a:t>Vengti darbo didelėse grupėse.</a:t>
            </a:r>
          </a:p>
          <a:p>
            <a:pPr>
              <a:lnSpc>
                <a:spcPct val="150000"/>
              </a:lnSpc>
              <a:buFont typeface="Wingdings" pitchFamily="2" charset="2"/>
              <a:buChar char="Ø"/>
            </a:pPr>
            <a:r>
              <a:rPr lang="lt-LT" sz="1200" dirty="0" smtClean="0">
                <a:latin typeface="Times New Roman" pitchFamily="18" charset="0"/>
                <a:cs typeface="Times New Roman" pitchFamily="18" charset="0"/>
              </a:rPr>
              <a:t>Skatinimo ir bausmių formos turi būti iš anksto aptartos su vaiku ir jam gerai žinomos. </a:t>
            </a:r>
          </a:p>
          <a:p>
            <a:pPr>
              <a:lnSpc>
                <a:spcPct val="150000"/>
              </a:lnSpc>
              <a:buFont typeface="Wingdings" pitchFamily="2" charset="2"/>
              <a:buChar char="Ø"/>
            </a:pPr>
            <a:endParaRPr lang="lt-LT" sz="1200" dirty="0">
              <a:latin typeface="Times New Roman" pitchFamily="18" charset="0"/>
              <a:cs typeface="Times New Roman" pitchFamily="18" charset="0"/>
            </a:endParaRPr>
          </a:p>
        </p:txBody>
      </p:sp>
      <p:sp>
        <p:nvSpPr>
          <p:cNvPr id="2" name="Antraštė 1"/>
          <p:cNvSpPr>
            <a:spLocks noGrp="1"/>
          </p:cNvSpPr>
          <p:nvPr>
            <p:ph type="title"/>
          </p:nvPr>
        </p:nvSpPr>
        <p:spPr/>
        <p:txBody>
          <a:bodyPr>
            <a:normAutofit fontScale="90000"/>
          </a:bodyPr>
          <a:lstStyle/>
          <a:p>
            <a:r>
              <a:rPr lang="lt-LT" dirty="0" smtClean="0">
                <a:solidFill>
                  <a:schemeClr val="tx1"/>
                </a:solidFill>
                <a:latin typeface="Times New Roman" pitchFamily="18" charset="0"/>
                <a:cs typeface="Times New Roman" pitchFamily="18" charset="0"/>
              </a:rPr>
              <a:t>Rekomendacijos dirbant su elgesio sutrikimą turinčiais asmenimis</a:t>
            </a:r>
            <a:r>
              <a:rPr lang="lt-LT" dirty="0" smtClean="0">
                <a:latin typeface="Times New Roman" pitchFamily="18" charset="0"/>
                <a:cs typeface="Times New Roman" pitchFamily="18" charset="0"/>
              </a:rPr>
              <a:t>.</a:t>
            </a:r>
            <a:endParaRPr lang="lt-LT" dirty="0">
              <a:latin typeface="Times New Roman" pitchFamily="18" charset="0"/>
              <a:cs typeface="Times New Roman" pitchFamily="18" charset="0"/>
            </a:endParaRPr>
          </a:p>
        </p:txBody>
      </p:sp>
    </p:spTree>
    <p:extLst>
      <p:ext uri="{BB962C8B-B14F-4D97-AF65-F5344CB8AC3E}">
        <p14:creationId xmlns:p14="http://schemas.microsoft.com/office/powerpoint/2010/main" val="25225274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p:txBody>
          <a:bodyPr>
            <a:normAutofit lnSpcReduction="10000"/>
          </a:bodyPr>
          <a:lstStyle/>
          <a:p>
            <a:r>
              <a:rPr lang="lt-LT" sz="1200" dirty="0" smtClean="0">
                <a:latin typeface="Times New Roman" pitchFamily="18" charset="0"/>
                <a:cs typeface="Times New Roman" pitchFamily="18" charset="0"/>
              </a:rPr>
              <a:t>Emocijų sutrikimai reiškiasi nerimu dėl savo elgesio, mokslų, ateities ir kt.</a:t>
            </a:r>
          </a:p>
          <a:p>
            <a:r>
              <a:rPr lang="lt-LT" sz="1200" dirty="0" smtClean="0">
                <a:latin typeface="Times New Roman" pitchFamily="18" charset="0"/>
                <a:cs typeface="Times New Roman" pitchFamily="18" charset="0"/>
              </a:rPr>
              <a:t>Įprastos veiklos vengimu, nuolatine liūdna nuotaika, irzlumu, jautrumu, ankstesnio susidomėjimo praradimu, nuovargiu, įtampa.</a:t>
            </a:r>
          </a:p>
          <a:p>
            <a:r>
              <a:rPr lang="lt-LT" sz="1200" dirty="0">
                <a:latin typeface="Times New Roman" pitchFamily="18" charset="0"/>
                <a:cs typeface="Times New Roman" pitchFamily="18" charset="0"/>
              </a:rPr>
              <a:t>Tai nuolatos esantys sunkumai, ryškūs, neatitinkantys tuometinio vaiko raidos etapui būdingo elgesio ir trikdantys vaiko mokymąsi, jo socialinius santykius, bendravimo įgūdžius. </a:t>
            </a:r>
            <a:endParaRPr lang="lt-LT" sz="1200" dirty="0" smtClean="0">
              <a:latin typeface="Times New Roman" pitchFamily="18" charset="0"/>
              <a:cs typeface="Times New Roman" pitchFamily="18" charset="0"/>
            </a:endParaRPr>
          </a:p>
          <a:p>
            <a:pPr marL="0" indent="0">
              <a:buNone/>
            </a:pPr>
            <a:r>
              <a:rPr lang="lt-LT" sz="1200" dirty="0" smtClean="0">
                <a:latin typeface="Times New Roman" pitchFamily="18" charset="0"/>
                <a:cs typeface="Times New Roman" pitchFamily="18" charset="0"/>
              </a:rPr>
              <a:t>Pagalbos būdai:</a:t>
            </a:r>
          </a:p>
          <a:p>
            <a:r>
              <a:rPr lang="lt-LT" sz="1200" dirty="0" smtClean="0">
                <a:latin typeface="Times New Roman" pitchFamily="18" charset="0"/>
                <a:cs typeface="Times New Roman" pitchFamily="18" charset="0"/>
              </a:rPr>
              <a:t>Santykių </a:t>
            </a:r>
            <a:r>
              <a:rPr lang="lt-LT" sz="1200" dirty="0">
                <a:latin typeface="Times New Roman" pitchFamily="18" charset="0"/>
                <a:cs typeface="Times New Roman" pitchFamily="18" charset="0"/>
              </a:rPr>
              <a:t>užmezgimo ir palaikymo su kitais žmonėmis sunkumai </a:t>
            </a:r>
            <a:r>
              <a:rPr lang="lt-LT" sz="1200" dirty="0" smtClean="0">
                <a:latin typeface="Times New Roman" pitchFamily="18" charset="0"/>
                <a:cs typeface="Times New Roman" pitchFamily="18" charset="0"/>
              </a:rPr>
              <a:t>:</a:t>
            </a:r>
          </a:p>
          <a:p>
            <a:pPr>
              <a:buFont typeface="Wingdings" pitchFamily="2" charset="2"/>
              <a:buChar char="Ø"/>
            </a:pPr>
            <a:r>
              <a:rPr lang="lt-LT" sz="1200" dirty="0" smtClean="0">
                <a:latin typeface="Times New Roman" pitchFamily="18" charset="0"/>
                <a:cs typeface="Times New Roman" pitchFamily="18" charset="0"/>
              </a:rPr>
              <a:t>Mokyti </a:t>
            </a:r>
            <a:r>
              <a:rPr lang="lt-LT" sz="1200" dirty="0">
                <a:latin typeface="Times New Roman" pitchFamily="18" charset="0"/>
                <a:cs typeface="Times New Roman" pitchFamily="18" charset="0"/>
              </a:rPr>
              <a:t>vaikus socialinių įgūdžių </a:t>
            </a:r>
            <a:r>
              <a:rPr lang="lt-LT" sz="1200" dirty="0" smtClean="0">
                <a:latin typeface="Times New Roman" pitchFamily="18" charset="0"/>
                <a:cs typeface="Times New Roman" pitchFamily="18" charset="0"/>
              </a:rPr>
              <a:t>.</a:t>
            </a:r>
          </a:p>
          <a:p>
            <a:pPr>
              <a:buFont typeface="Wingdings" pitchFamily="2" charset="2"/>
              <a:buChar char="Ø"/>
            </a:pPr>
            <a:r>
              <a:rPr lang="lt-LT" sz="1200" dirty="0" smtClean="0">
                <a:latin typeface="Times New Roman" pitchFamily="18" charset="0"/>
                <a:cs typeface="Times New Roman" pitchFamily="18" charset="0"/>
              </a:rPr>
              <a:t>Vaikas </a:t>
            </a:r>
            <a:r>
              <a:rPr lang="lt-LT" sz="1200" dirty="0">
                <a:latin typeface="Times New Roman" pitchFamily="18" charset="0"/>
                <a:cs typeface="Times New Roman" pitchFamily="18" charset="0"/>
              </a:rPr>
              <a:t>turi turėti pareigų namuose. </a:t>
            </a:r>
            <a:endParaRPr lang="lt-LT" sz="1200" dirty="0" smtClean="0">
              <a:latin typeface="Times New Roman" pitchFamily="18" charset="0"/>
              <a:cs typeface="Times New Roman" pitchFamily="18" charset="0"/>
            </a:endParaRPr>
          </a:p>
          <a:p>
            <a:pPr>
              <a:buFont typeface="Wingdings" pitchFamily="2" charset="2"/>
              <a:buChar char="Ø"/>
            </a:pPr>
            <a:r>
              <a:rPr lang="lt-LT" sz="1200" dirty="0" smtClean="0">
                <a:latin typeface="Times New Roman" pitchFamily="18" charset="0"/>
                <a:cs typeface="Times New Roman" pitchFamily="18" charset="0"/>
              </a:rPr>
              <a:t> </a:t>
            </a:r>
            <a:r>
              <a:rPr lang="lt-LT" sz="1200" dirty="0">
                <a:latin typeface="Times New Roman" pitchFamily="18" charset="0"/>
                <a:cs typeface="Times New Roman" pitchFamily="18" charset="0"/>
              </a:rPr>
              <a:t>Skatinkite už pabaigtus darbus, pagirkite už teisingą elgesį. </a:t>
            </a:r>
            <a:endParaRPr lang="lt-LT" sz="1200" dirty="0" smtClean="0">
              <a:latin typeface="Times New Roman" pitchFamily="18" charset="0"/>
              <a:cs typeface="Times New Roman" pitchFamily="18" charset="0"/>
            </a:endParaRPr>
          </a:p>
          <a:p>
            <a:r>
              <a:rPr lang="lt-LT" sz="1200" dirty="0" smtClean="0">
                <a:latin typeface="Times New Roman" pitchFamily="18" charset="0"/>
                <a:cs typeface="Times New Roman" pitchFamily="18" charset="0"/>
              </a:rPr>
              <a:t> Žema </a:t>
            </a:r>
            <a:r>
              <a:rPr lang="lt-LT" sz="1200" dirty="0">
                <a:latin typeface="Times New Roman" pitchFamily="18" charset="0"/>
                <a:cs typeface="Times New Roman" pitchFamily="18" charset="0"/>
              </a:rPr>
              <a:t>savigarba, nerimas ir save žalojantis elgesys </a:t>
            </a:r>
            <a:r>
              <a:rPr lang="lt-LT" sz="1200" dirty="0" smtClean="0">
                <a:latin typeface="Times New Roman" pitchFamily="18" charset="0"/>
                <a:cs typeface="Times New Roman" pitchFamily="18" charset="0"/>
              </a:rPr>
              <a:t>:</a:t>
            </a:r>
          </a:p>
          <a:p>
            <a:pPr>
              <a:buFont typeface="Wingdings" pitchFamily="2" charset="2"/>
              <a:buChar char="Ø"/>
            </a:pPr>
            <a:r>
              <a:rPr lang="lt-LT" sz="1200" dirty="0">
                <a:latin typeface="Times New Roman" pitchFamily="18" charset="0"/>
                <a:cs typeface="Times New Roman" pitchFamily="18" charset="0"/>
              </a:rPr>
              <a:t> </a:t>
            </a:r>
            <a:r>
              <a:rPr lang="lt-LT" sz="1200" dirty="0" smtClean="0">
                <a:latin typeface="Times New Roman" pitchFamily="18" charset="0"/>
                <a:cs typeface="Times New Roman" pitchFamily="18" charset="0"/>
              </a:rPr>
              <a:t>Skatinti </a:t>
            </a:r>
            <a:r>
              <a:rPr lang="lt-LT" sz="1200" dirty="0">
                <a:latin typeface="Times New Roman" pitchFamily="18" charset="0"/>
                <a:cs typeface="Times New Roman" pitchFamily="18" charset="0"/>
              </a:rPr>
              <a:t>vaiką išsakyti savo jausmus (pvz. rašyti dienoraštį, piešti ir kt</a:t>
            </a:r>
            <a:r>
              <a:rPr lang="lt-LT" sz="1200" dirty="0" smtClean="0">
                <a:latin typeface="Times New Roman" pitchFamily="18" charset="0"/>
                <a:cs typeface="Times New Roman" pitchFamily="18" charset="0"/>
              </a:rPr>
              <a:t>.).</a:t>
            </a:r>
          </a:p>
          <a:p>
            <a:pPr>
              <a:buFont typeface="Wingdings" pitchFamily="2" charset="2"/>
              <a:buChar char="Ø"/>
            </a:pPr>
            <a:r>
              <a:rPr lang="lt-LT" sz="1200" dirty="0" smtClean="0">
                <a:latin typeface="Times New Roman" pitchFamily="18" charset="0"/>
                <a:cs typeface="Times New Roman" pitchFamily="18" charset="0"/>
              </a:rPr>
              <a:t> Kurti </a:t>
            </a:r>
            <a:r>
              <a:rPr lang="lt-LT" sz="1200" dirty="0">
                <a:latin typeface="Times New Roman" pitchFamily="18" charset="0"/>
                <a:cs typeface="Times New Roman" pitchFamily="18" charset="0"/>
              </a:rPr>
              <a:t>jaukią ir saugią atmosferą namuose</a:t>
            </a:r>
            <a:r>
              <a:rPr lang="lt-LT" sz="1200" dirty="0" smtClean="0">
                <a:latin typeface="Times New Roman" pitchFamily="18" charset="0"/>
                <a:cs typeface="Times New Roman" pitchFamily="18" charset="0"/>
              </a:rPr>
              <a:t>.</a:t>
            </a:r>
          </a:p>
          <a:p>
            <a:pPr>
              <a:buFont typeface="Wingdings" pitchFamily="2" charset="2"/>
              <a:buChar char="Ø"/>
            </a:pPr>
            <a:r>
              <a:rPr lang="lt-LT" sz="1200" dirty="0">
                <a:latin typeface="Times New Roman" pitchFamily="18" charset="0"/>
                <a:cs typeface="Times New Roman" pitchFamily="18" charset="0"/>
              </a:rPr>
              <a:t> </a:t>
            </a:r>
            <a:r>
              <a:rPr lang="lt-LT" sz="1200" dirty="0" smtClean="0">
                <a:latin typeface="Times New Roman" pitchFamily="18" charset="0"/>
                <a:cs typeface="Times New Roman" pitchFamily="18" charset="0"/>
              </a:rPr>
              <a:t>Užtikrinti aplinką, kuri nekelia įtampos.</a:t>
            </a:r>
          </a:p>
          <a:p>
            <a:pPr>
              <a:buFont typeface="Wingdings" pitchFamily="2" charset="2"/>
              <a:buChar char="Ø"/>
            </a:pPr>
            <a:r>
              <a:rPr lang="lt-LT" sz="1200" dirty="0">
                <a:latin typeface="Times New Roman" pitchFamily="18" charset="0"/>
                <a:cs typeface="Times New Roman" pitchFamily="18" charset="0"/>
              </a:rPr>
              <a:t> Suteikti tinkamą vietą, galimybę, žmogų su kuriuo vaikas galėtu pasikalbėti apie ūmiai sukilusias emocijas; </a:t>
            </a:r>
            <a:endParaRPr lang="lt-LT" sz="1200" dirty="0" smtClean="0">
              <a:latin typeface="Times New Roman" pitchFamily="18" charset="0"/>
              <a:cs typeface="Times New Roman" pitchFamily="18" charset="0"/>
            </a:endParaRPr>
          </a:p>
          <a:p>
            <a:pPr>
              <a:buFont typeface="Wingdings" pitchFamily="2" charset="2"/>
              <a:buChar char="Ø"/>
            </a:pPr>
            <a:r>
              <a:rPr lang="lt-LT" sz="1200" dirty="0">
                <a:latin typeface="Times New Roman" pitchFamily="18" charset="0"/>
                <a:cs typeface="Times New Roman" pitchFamily="18" charset="0"/>
              </a:rPr>
              <a:t>Susitarimai su vaiku, kas padeda jam nusiraminti– išėjimas iš klasės jaučiant padidintas emocijas; streso valdymo priemonių naudojimas (pvz. minkšti kamuoliukai);</a:t>
            </a:r>
          </a:p>
        </p:txBody>
      </p:sp>
      <p:sp>
        <p:nvSpPr>
          <p:cNvPr id="2" name="Antraštė 1"/>
          <p:cNvSpPr>
            <a:spLocks noGrp="1"/>
          </p:cNvSpPr>
          <p:nvPr>
            <p:ph type="title"/>
          </p:nvPr>
        </p:nvSpPr>
        <p:spPr/>
        <p:txBody>
          <a:bodyPr/>
          <a:lstStyle/>
          <a:p>
            <a:r>
              <a:rPr lang="lt-LT" dirty="0" smtClean="0">
                <a:solidFill>
                  <a:schemeClr val="tx1"/>
                </a:solidFill>
                <a:latin typeface="Arial Black" pitchFamily="34" charset="0"/>
              </a:rPr>
              <a:t>Emocijų sutrikimai</a:t>
            </a:r>
            <a:endParaRPr lang="lt-LT" dirty="0">
              <a:solidFill>
                <a:schemeClr val="tx1"/>
              </a:solidFill>
              <a:latin typeface="Arial Black" pitchFamily="34" charset="0"/>
            </a:endParaRPr>
          </a:p>
        </p:txBody>
      </p:sp>
    </p:spTree>
    <p:extLst>
      <p:ext uri="{BB962C8B-B14F-4D97-AF65-F5344CB8AC3E}">
        <p14:creationId xmlns:p14="http://schemas.microsoft.com/office/powerpoint/2010/main" val="14822124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p:txBody>
          <a:bodyPr>
            <a:normAutofit fontScale="92500" lnSpcReduction="20000"/>
          </a:bodyPr>
          <a:lstStyle/>
          <a:p>
            <a:r>
              <a:rPr lang="lt-LT" sz="1200" dirty="0">
                <a:latin typeface="Times New Roman" pitchFamily="18" charset="0"/>
                <a:cs typeface="Times New Roman" pitchFamily="18" charset="0"/>
              </a:rPr>
              <a:t>Emocijų–nerimo spektro sutrikimą turinčiam vaikui būdingas itin didelis susirūpinimas, nerimas, intensyvios baimės, smarkiai </a:t>
            </a:r>
            <a:r>
              <a:rPr lang="lt-LT" sz="1200" dirty="0" smtClean="0">
                <a:latin typeface="Times New Roman" pitchFamily="18" charset="0"/>
                <a:cs typeface="Times New Roman" pitchFamily="18" charset="0"/>
              </a:rPr>
              <a:t>paveikiantys </a:t>
            </a:r>
            <a:r>
              <a:rPr lang="lt-LT" sz="1200" dirty="0">
                <a:latin typeface="Times New Roman" pitchFamily="18" charset="0"/>
                <a:cs typeface="Times New Roman" pitchFamily="18" charset="0"/>
              </a:rPr>
              <a:t>vaiko funkcionavimą mokykloje ar /ir mokymosi veikloje. </a:t>
            </a:r>
            <a:endParaRPr lang="lt-LT" sz="1200" dirty="0" smtClean="0">
              <a:latin typeface="Times New Roman" pitchFamily="18" charset="0"/>
              <a:cs typeface="Times New Roman" pitchFamily="18" charset="0"/>
            </a:endParaRPr>
          </a:p>
          <a:p>
            <a:r>
              <a:rPr lang="lt-LT" sz="1200" dirty="0">
                <a:latin typeface="Times New Roman" pitchFamily="18" charset="0"/>
                <a:cs typeface="Times New Roman" pitchFamily="18" charset="0"/>
              </a:rPr>
              <a:t>Išskiriamos kelios kategorijos: atsiskyrimo nerimo sutrikimas vaikystėje, socialinio nerimo </a:t>
            </a:r>
            <a:r>
              <a:rPr lang="lt-LT" sz="1200" dirty="0" smtClean="0">
                <a:latin typeface="Times New Roman" pitchFamily="18" charset="0"/>
                <a:cs typeface="Times New Roman" pitchFamily="18" charset="0"/>
              </a:rPr>
              <a:t>sutrikimas (</a:t>
            </a:r>
            <a:r>
              <a:rPr lang="lt-LT" sz="1200" dirty="0" err="1">
                <a:latin typeface="Times New Roman" pitchFamily="18" charset="0"/>
                <a:cs typeface="Times New Roman" pitchFamily="18" charset="0"/>
              </a:rPr>
              <a:t>sociofobija</a:t>
            </a:r>
            <a:r>
              <a:rPr lang="lt-LT" sz="1200" dirty="0">
                <a:latin typeface="Times New Roman" pitchFamily="18" charset="0"/>
                <a:cs typeface="Times New Roman" pitchFamily="18" charset="0"/>
              </a:rPr>
              <a:t>) vaikystėje, </a:t>
            </a:r>
            <a:r>
              <a:rPr lang="lt-LT" sz="1200" dirty="0" err="1">
                <a:latin typeface="Times New Roman" pitchFamily="18" charset="0"/>
                <a:cs typeface="Times New Roman" pitchFamily="18" charset="0"/>
              </a:rPr>
              <a:t>generalizuoto</a:t>
            </a:r>
            <a:r>
              <a:rPr lang="lt-LT" sz="1200" dirty="0">
                <a:latin typeface="Times New Roman" pitchFamily="18" charset="0"/>
                <a:cs typeface="Times New Roman" pitchFamily="18" charset="0"/>
              </a:rPr>
              <a:t> nerimo sutrikimas, selektyvusis </a:t>
            </a:r>
            <a:r>
              <a:rPr lang="lt-LT" sz="1200" dirty="0" err="1">
                <a:latin typeface="Times New Roman" pitchFamily="18" charset="0"/>
                <a:cs typeface="Times New Roman" pitchFamily="18" charset="0"/>
              </a:rPr>
              <a:t>mutizmas</a:t>
            </a:r>
            <a:r>
              <a:rPr lang="lt-LT" sz="1200" dirty="0">
                <a:latin typeface="Times New Roman" pitchFamily="18" charset="0"/>
                <a:cs typeface="Times New Roman" pitchFamily="18" charset="0"/>
              </a:rPr>
              <a:t> (kalbos naudojimas tik su pasirenkamais žmonėmis), fobinio nerimo sutrikimai vaikystėje (specifinės baimės), panikos atakos, psichologinis potrauminis </a:t>
            </a:r>
            <a:r>
              <a:rPr lang="lt-LT" sz="1200" dirty="0" err="1">
                <a:latin typeface="Times New Roman" pitchFamily="18" charset="0"/>
                <a:cs typeface="Times New Roman" pitchFamily="18" charset="0"/>
              </a:rPr>
              <a:t>sidromas</a:t>
            </a:r>
            <a:r>
              <a:rPr lang="lt-LT" sz="1200" dirty="0">
                <a:latin typeface="Times New Roman" pitchFamily="18" charset="0"/>
                <a:cs typeface="Times New Roman" pitchFamily="18" charset="0"/>
              </a:rPr>
              <a:t>, </a:t>
            </a:r>
            <a:r>
              <a:rPr lang="lt-LT" sz="1200" dirty="0" err="1">
                <a:latin typeface="Times New Roman" pitchFamily="18" charset="0"/>
                <a:cs typeface="Times New Roman" pitchFamily="18" charset="0"/>
              </a:rPr>
              <a:t>obsesinis</a:t>
            </a:r>
            <a:r>
              <a:rPr lang="lt-LT" sz="1200" dirty="0">
                <a:latin typeface="Times New Roman" pitchFamily="18" charset="0"/>
                <a:cs typeface="Times New Roman" pitchFamily="18" charset="0"/>
              </a:rPr>
              <a:t> </a:t>
            </a:r>
            <a:r>
              <a:rPr lang="lt-LT" sz="1200" dirty="0" err="1">
                <a:latin typeface="Times New Roman" pitchFamily="18" charset="0"/>
                <a:cs typeface="Times New Roman" pitchFamily="18" charset="0"/>
              </a:rPr>
              <a:t>kompulsinis</a:t>
            </a:r>
            <a:r>
              <a:rPr lang="lt-LT" sz="1200" dirty="0">
                <a:latin typeface="Times New Roman" pitchFamily="18" charset="0"/>
                <a:cs typeface="Times New Roman" pitchFamily="18" charset="0"/>
              </a:rPr>
              <a:t> sutrikimas, </a:t>
            </a:r>
            <a:r>
              <a:rPr lang="lt-LT" sz="1200" dirty="0" smtClean="0">
                <a:latin typeface="Times New Roman" pitchFamily="18" charset="0"/>
                <a:cs typeface="Times New Roman" pitchFamily="18" charset="0"/>
              </a:rPr>
              <a:t>ūmios </a:t>
            </a:r>
            <a:r>
              <a:rPr lang="lt-LT" sz="1200" dirty="0">
                <a:latin typeface="Times New Roman" pitchFamily="18" charset="0"/>
                <a:cs typeface="Times New Roman" pitchFamily="18" charset="0"/>
              </a:rPr>
              <a:t>reakcijos į stresą. Turintys šių sunkumų vaikai gali gerai mokytis, bet sunkiai susidraugauja, linkę likti vieni, atsiriboti. Jų vienišumas ir užsisklendimas gali paskatinti atstūmimą bei vidinius išgyvenimus: jaučiasi vieniši, bet negali realizuoti noro prisijungti prie kitų ir žaisti su bendraamžiais. Stiprėjantis vidinis konfliktas paskatina liūdesį, </a:t>
            </a:r>
            <a:r>
              <a:rPr lang="lt-LT" sz="1200" dirty="0" err="1">
                <a:latin typeface="Times New Roman" pitchFamily="18" charset="0"/>
                <a:cs typeface="Times New Roman" pitchFamily="18" charset="0"/>
              </a:rPr>
              <a:t>nelaimingumą</a:t>
            </a:r>
            <a:r>
              <a:rPr lang="lt-LT" sz="1200" dirty="0">
                <a:latin typeface="Times New Roman" pitchFamily="18" charset="0"/>
                <a:cs typeface="Times New Roman" pitchFamily="18" charset="0"/>
              </a:rPr>
              <a:t>, t.y., </a:t>
            </a:r>
            <a:r>
              <a:rPr lang="lt-LT" sz="1200" dirty="0" err="1">
                <a:latin typeface="Times New Roman" pitchFamily="18" charset="0"/>
                <a:cs typeface="Times New Roman" pitchFamily="18" charset="0"/>
              </a:rPr>
              <a:t>depresiškumą</a:t>
            </a:r>
            <a:r>
              <a:rPr lang="lt-LT" sz="1200" dirty="0">
                <a:latin typeface="Times New Roman" pitchFamily="18" charset="0"/>
                <a:cs typeface="Times New Roman" pitchFamily="18" charset="0"/>
              </a:rPr>
              <a:t>. Vaikų nerimastingumas dėl vengimo elgesio dažniausiai </a:t>
            </a:r>
            <a:r>
              <a:rPr lang="lt-LT" sz="1200" dirty="0" err="1">
                <a:latin typeface="Times New Roman" pitchFamily="18" charset="0"/>
                <a:cs typeface="Times New Roman" pitchFamily="18" charset="0"/>
              </a:rPr>
              <a:t>išlieka</a:t>
            </a:r>
            <a:r>
              <a:rPr lang="lt-LT" sz="1200" dirty="0">
                <a:latin typeface="Times New Roman" pitchFamily="18" charset="0"/>
                <a:cs typeface="Times New Roman" pitchFamily="18" charset="0"/>
              </a:rPr>
              <a:t> stabilus, netgi stiprėja. Tai didina tolesnių nerimo sutrikimų tikimybę bei prognozuoja </a:t>
            </a:r>
            <a:r>
              <a:rPr lang="lt-LT" sz="1200" dirty="0" err="1">
                <a:latin typeface="Times New Roman" pitchFamily="18" charset="0"/>
                <a:cs typeface="Times New Roman" pitchFamily="18" charset="0"/>
              </a:rPr>
              <a:t>depresiškumą</a:t>
            </a:r>
            <a:r>
              <a:rPr lang="lt-LT" sz="1200" dirty="0">
                <a:latin typeface="Times New Roman" pitchFamily="18" charset="0"/>
                <a:cs typeface="Times New Roman" pitchFamily="18" charset="0"/>
              </a:rPr>
              <a:t> paauglystėje. Nerimastingumas pradinės mokyklos metais užkerta vaikui </a:t>
            </a:r>
            <a:r>
              <a:rPr lang="lt-LT" sz="1200" dirty="0" err="1">
                <a:latin typeface="Times New Roman" pitchFamily="18" charset="0"/>
                <a:cs typeface="Times New Roman" pitchFamily="18" charset="0"/>
              </a:rPr>
              <a:t>galimybę</a:t>
            </a:r>
            <a:r>
              <a:rPr lang="lt-LT" sz="1200" dirty="0">
                <a:latin typeface="Times New Roman" pitchFamily="18" charset="0"/>
                <a:cs typeface="Times New Roman" pitchFamily="18" charset="0"/>
              </a:rPr>
              <a:t> įgyti amžių atitinkančias socialumo patirtis. šie vaikai netrukdo klasėje, todėl jų </a:t>
            </a:r>
            <a:r>
              <a:rPr lang="lt-LT" sz="1200" dirty="0" err="1">
                <a:latin typeface="Times New Roman" pitchFamily="18" charset="0"/>
                <a:cs typeface="Times New Roman" pitchFamily="18" charset="0"/>
              </a:rPr>
              <a:t>problemos</a:t>
            </a:r>
            <a:r>
              <a:rPr lang="lt-LT" sz="1200" dirty="0">
                <a:latin typeface="Times New Roman" pitchFamily="18" charset="0"/>
                <a:cs typeface="Times New Roman" pitchFamily="18" charset="0"/>
              </a:rPr>
              <a:t> dažniausiai lieka neatlieptos</a:t>
            </a:r>
            <a:endParaRPr lang="lt-LT" sz="1200" dirty="0" smtClean="0">
              <a:latin typeface="Times New Roman" pitchFamily="18" charset="0"/>
              <a:cs typeface="Times New Roman" pitchFamily="18" charset="0"/>
            </a:endParaRPr>
          </a:p>
          <a:p>
            <a:r>
              <a:rPr lang="lt-LT" sz="1200" dirty="0">
                <a:latin typeface="Times New Roman" pitchFamily="18" charset="0"/>
                <a:cs typeface="Times New Roman" pitchFamily="18" charset="0"/>
              </a:rPr>
              <a:t>Vaikams ir paaugliams, turintiems nerimastingumo problemų ir nerimo sutrikimų, būdingi tokie bendri bruožai: </a:t>
            </a:r>
            <a:endParaRPr lang="lt-LT" sz="1200" dirty="0" smtClean="0">
              <a:latin typeface="Times New Roman" pitchFamily="18" charset="0"/>
              <a:cs typeface="Times New Roman" pitchFamily="18" charset="0"/>
            </a:endParaRPr>
          </a:p>
          <a:p>
            <a:pPr>
              <a:buFont typeface="Wingdings" pitchFamily="2" charset="2"/>
              <a:buChar char="Ø"/>
            </a:pPr>
            <a:r>
              <a:rPr lang="lt-LT" sz="1200" dirty="0" smtClean="0">
                <a:latin typeface="Times New Roman" pitchFamily="18" charset="0"/>
                <a:cs typeface="Times New Roman" pitchFamily="18" charset="0"/>
              </a:rPr>
              <a:t>a</a:t>
            </a:r>
            <a:r>
              <a:rPr lang="lt-LT" sz="1200" dirty="0">
                <a:latin typeface="Times New Roman" pitchFamily="18" charset="0"/>
                <a:cs typeface="Times New Roman" pitchFamily="18" charset="0"/>
              </a:rPr>
              <a:t>) žemesni akademiniai pasiekimai (vaikas mokosi blogiau negu galėtų); </a:t>
            </a:r>
            <a:endParaRPr lang="lt-LT" sz="1200" dirty="0" smtClean="0">
              <a:latin typeface="Times New Roman" pitchFamily="18" charset="0"/>
              <a:cs typeface="Times New Roman" pitchFamily="18" charset="0"/>
            </a:endParaRPr>
          </a:p>
          <a:p>
            <a:pPr>
              <a:buFont typeface="Wingdings" pitchFamily="2" charset="2"/>
              <a:buChar char="Ø"/>
            </a:pPr>
            <a:r>
              <a:rPr lang="lt-LT" sz="1200" dirty="0" smtClean="0">
                <a:latin typeface="Times New Roman" pitchFamily="18" charset="0"/>
                <a:cs typeface="Times New Roman" pitchFamily="18" charset="0"/>
              </a:rPr>
              <a:t>b</a:t>
            </a:r>
            <a:r>
              <a:rPr lang="lt-LT" sz="1200" dirty="0">
                <a:latin typeface="Times New Roman" pitchFamily="18" charset="0"/>
                <a:cs typeface="Times New Roman" pitchFamily="18" charset="0"/>
              </a:rPr>
              <a:t>) vengia atsakinėti per pamokas; </a:t>
            </a:r>
            <a:endParaRPr lang="lt-LT" sz="1200" dirty="0" smtClean="0">
              <a:latin typeface="Times New Roman" pitchFamily="18" charset="0"/>
              <a:cs typeface="Times New Roman" pitchFamily="18" charset="0"/>
            </a:endParaRPr>
          </a:p>
          <a:p>
            <a:pPr>
              <a:buFont typeface="Wingdings" pitchFamily="2" charset="2"/>
              <a:buChar char="Ø"/>
            </a:pPr>
            <a:r>
              <a:rPr lang="lt-LT" sz="1200" dirty="0" smtClean="0">
                <a:latin typeface="Times New Roman" pitchFamily="18" charset="0"/>
                <a:cs typeface="Times New Roman" pitchFamily="18" charset="0"/>
              </a:rPr>
              <a:t>c</a:t>
            </a:r>
            <a:r>
              <a:rPr lang="lt-LT" sz="1200" dirty="0">
                <a:latin typeface="Times New Roman" pitchFamily="18" charset="0"/>
                <a:cs typeface="Times New Roman" pitchFamily="18" charset="0"/>
              </a:rPr>
              <a:t>) neturi draugų arba turi jų mažiau nei bendraamžiai; </a:t>
            </a:r>
            <a:endParaRPr lang="lt-LT" sz="1200" dirty="0" smtClean="0">
              <a:latin typeface="Times New Roman" pitchFamily="18" charset="0"/>
              <a:cs typeface="Times New Roman" pitchFamily="18" charset="0"/>
            </a:endParaRPr>
          </a:p>
          <a:p>
            <a:pPr>
              <a:buFont typeface="Wingdings" pitchFamily="2" charset="2"/>
              <a:buChar char="Ø"/>
            </a:pPr>
            <a:r>
              <a:rPr lang="lt-LT" sz="1200" dirty="0" smtClean="0">
                <a:latin typeface="Times New Roman" pitchFamily="18" charset="0"/>
                <a:cs typeface="Times New Roman" pitchFamily="18" charset="0"/>
              </a:rPr>
              <a:t>d</a:t>
            </a:r>
            <a:r>
              <a:rPr lang="lt-LT" sz="1200" dirty="0">
                <a:latin typeface="Times New Roman" pitchFamily="18" charset="0"/>
                <a:cs typeface="Times New Roman" pitchFamily="18" charset="0"/>
              </a:rPr>
              <a:t>) padidintas priklausomumas nuo kitų (pvz., mokytojos); </a:t>
            </a:r>
            <a:endParaRPr lang="lt-LT" sz="1200" dirty="0" smtClean="0">
              <a:latin typeface="Times New Roman" pitchFamily="18" charset="0"/>
              <a:cs typeface="Times New Roman" pitchFamily="18" charset="0"/>
            </a:endParaRPr>
          </a:p>
          <a:p>
            <a:pPr>
              <a:buFont typeface="Wingdings" pitchFamily="2" charset="2"/>
              <a:buChar char="Ø"/>
            </a:pPr>
            <a:r>
              <a:rPr lang="lt-LT" sz="1200" dirty="0" smtClean="0">
                <a:latin typeface="Times New Roman" pitchFamily="18" charset="0"/>
                <a:cs typeface="Times New Roman" pitchFamily="18" charset="0"/>
              </a:rPr>
              <a:t>e</a:t>
            </a:r>
            <a:r>
              <a:rPr lang="lt-LT" sz="1200" dirty="0">
                <a:latin typeface="Times New Roman" pitchFamily="18" charset="0"/>
                <a:cs typeface="Times New Roman" pitchFamily="18" charset="0"/>
              </a:rPr>
              <a:t>) susiaurėja užklasinė veikla; </a:t>
            </a:r>
            <a:endParaRPr lang="lt-LT" sz="1200" dirty="0" smtClean="0">
              <a:latin typeface="Times New Roman" pitchFamily="18" charset="0"/>
              <a:cs typeface="Times New Roman" pitchFamily="18" charset="0"/>
            </a:endParaRPr>
          </a:p>
          <a:p>
            <a:pPr>
              <a:buFont typeface="Wingdings" pitchFamily="2" charset="2"/>
              <a:buChar char="Ø"/>
            </a:pPr>
            <a:r>
              <a:rPr lang="lt-LT" sz="1200" dirty="0" smtClean="0">
                <a:latin typeface="Times New Roman" pitchFamily="18" charset="0"/>
                <a:cs typeface="Times New Roman" pitchFamily="18" charset="0"/>
              </a:rPr>
              <a:t>f) </a:t>
            </a:r>
            <a:r>
              <a:rPr lang="lt-LT" sz="1200" dirty="0">
                <a:latin typeface="Times New Roman" pitchFamily="18" charset="0"/>
                <a:cs typeface="Times New Roman" pitchFamily="18" charset="0"/>
              </a:rPr>
              <a:t>praleidinėja pamokas, ilgainiui gali iškristi iš mokyklos. </a:t>
            </a:r>
            <a:endParaRPr lang="lt-LT" sz="1200" dirty="0" smtClean="0">
              <a:latin typeface="Times New Roman" pitchFamily="18" charset="0"/>
              <a:cs typeface="Times New Roman" pitchFamily="18" charset="0"/>
            </a:endParaRPr>
          </a:p>
          <a:p>
            <a:pPr>
              <a:buFont typeface="Wingdings" pitchFamily="2" charset="2"/>
              <a:buChar char="Ø"/>
            </a:pPr>
            <a:r>
              <a:rPr lang="lt-LT" sz="1200" dirty="0">
                <a:latin typeface="Times New Roman" pitchFamily="18" charset="0"/>
                <a:cs typeface="Times New Roman" pitchFamily="18" charset="0"/>
              </a:rPr>
              <a:t>g</a:t>
            </a:r>
            <a:r>
              <a:rPr lang="lt-LT" sz="1200" dirty="0" smtClean="0">
                <a:latin typeface="Times New Roman" pitchFamily="18" charset="0"/>
                <a:cs typeface="Times New Roman" pitchFamily="18" charset="0"/>
              </a:rPr>
              <a:t>) miego trūkumas, nuolatinis nuovargis.</a:t>
            </a:r>
          </a:p>
          <a:p>
            <a:pPr>
              <a:buFont typeface="Wingdings" pitchFamily="2" charset="2"/>
              <a:buChar char="Ø"/>
            </a:pPr>
            <a:r>
              <a:rPr lang="lt-LT" sz="1200" dirty="0">
                <a:latin typeface="Times New Roman" pitchFamily="18" charset="0"/>
                <a:cs typeface="Times New Roman" pitchFamily="18" charset="0"/>
              </a:rPr>
              <a:t>h</a:t>
            </a:r>
            <a:r>
              <a:rPr lang="lt-LT" sz="1200" dirty="0" smtClean="0">
                <a:latin typeface="Times New Roman" pitchFamily="18" charset="0"/>
                <a:cs typeface="Times New Roman" pitchFamily="18" charset="0"/>
              </a:rPr>
              <a:t>) negebėjimas susikoncentruoti ir išlaikyti dėmesį.</a:t>
            </a:r>
          </a:p>
          <a:p>
            <a:pPr>
              <a:buFont typeface="Wingdings" pitchFamily="2" charset="2"/>
              <a:buChar char="Ø"/>
            </a:pPr>
            <a:endParaRPr lang="lt-LT" sz="1200" dirty="0" smtClean="0">
              <a:latin typeface="Times New Roman" pitchFamily="18" charset="0"/>
              <a:cs typeface="Times New Roman" pitchFamily="18" charset="0"/>
            </a:endParaRPr>
          </a:p>
          <a:p>
            <a:endParaRPr lang="lt-LT" sz="1200" dirty="0">
              <a:latin typeface="Times New Roman" pitchFamily="18" charset="0"/>
              <a:cs typeface="Times New Roman" pitchFamily="18" charset="0"/>
            </a:endParaRPr>
          </a:p>
        </p:txBody>
      </p:sp>
      <p:sp>
        <p:nvSpPr>
          <p:cNvPr id="2" name="Antraštė 1"/>
          <p:cNvSpPr>
            <a:spLocks noGrp="1"/>
          </p:cNvSpPr>
          <p:nvPr>
            <p:ph type="title"/>
          </p:nvPr>
        </p:nvSpPr>
        <p:spPr/>
        <p:txBody>
          <a:bodyPr>
            <a:normAutofit fontScale="90000"/>
          </a:bodyPr>
          <a:lstStyle/>
          <a:p>
            <a:r>
              <a:rPr lang="lt-LT" dirty="0" smtClean="0">
                <a:solidFill>
                  <a:schemeClr val="tx1"/>
                </a:solidFill>
                <a:latin typeface="Times New Roman" pitchFamily="18" charset="0"/>
                <a:cs typeface="Times New Roman" pitchFamily="18" charset="0"/>
              </a:rPr>
              <a:t>Emocijų ir nerimo spektro sutrikimai</a:t>
            </a:r>
            <a:endParaRPr lang="lt-LT"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5818933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p:txBody>
          <a:bodyPr>
            <a:normAutofit/>
          </a:bodyPr>
          <a:lstStyle/>
          <a:p>
            <a:r>
              <a:rPr lang="lt-LT" sz="1200" dirty="0">
                <a:latin typeface="Times New Roman" pitchFamily="18" charset="0"/>
                <a:cs typeface="Times New Roman" pitchFamily="18" charset="0"/>
              </a:rPr>
              <a:t>Mokinio vieta klasėje. Jei mokinys, susiduriantis su nerimu, jaučiasi patogiau sėdėdamas konkrečioje klasės vietoje, vertėtų leisti jam ten ir sėdėti, atsižvelgiant į galimybes ir kitų vaikų poreikius. </a:t>
            </a:r>
            <a:endParaRPr lang="lt-LT" sz="1200" dirty="0" smtClean="0">
              <a:latin typeface="Times New Roman" pitchFamily="18" charset="0"/>
              <a:cs typeface="Times New Roman" pitchFamily="18" charset="0"/>
            </a:endParaRPr>
          </a:p>
          <a:p>
            <a:r>
              <a:rPr lang="lt-LT" sz="1200" dirty="0" smtClean="0">
                <a:latin typeface="Times New Roman" pitchFamily="18" charset="0"/>
                <a:cs typeface="Times New Roman" pitchFamily="18" charset="0"/>
              </a:rPr>
              <a:t>Kai </a:t>
            </a:r>
            <a:r>
              <a:rPr lang="lt-LT" sz="1200" dirty="0">
                <a:latin typeface="Times New Roman" pitchFamily="18" charset="0"/>
                <a:cs typeface="Times New Roman" pitchFamily="18" charset="0"/>
              </a:rPr>
              <a:t>kurie atsiskaitymai gali kelti daugiau nerimo nei kiti, priklausomai nuo to, su kokia nerimo forma susiduria vaikas. </a:t>
            </a:r>
            <a:r>
              <a:rPr lang="lt-LT" sz="1200" dirty="0" smtClean="0">
                <a:latin typeface="Times New Roman" pitchFamily="18" charset="0"/>
                <a:cs typeface="Times New Roman" pitchFamily="18" charset="0"/>
              </a:rPr>
              <a:t>·</a:t>
            </a:r>
          </a:p>
          <a:p>
            <a:r>
              <a:rPr lang="lt-LT" sz="1200" dirty="0" smtClean="0">
                <a:latin typeface="Times New Roman" pitchFamily="18" charset="0"/>
                <a:cs typeface="Times New Roman" pitchFamily="18" charset="0"/>
              </a:rPr>
              <a:t>Užrašų </a:t>
            </a:r>
            <a:r>
              <a:rPr lang="lt-LT" sz="1200" dirty="0">
                <a:latin typeface="Times New Roman" pitchFamily="18" charset="0"/>
                <a:cs typeface="Times New Roman" pitchFamily="18" charset="0"/>
              </a:rPr>
              <a:t>kopijos. Mokiniams, dažnai išeinantiems iš pamokos dėl jaučiamų nerimo simptomų, galima pateikti pamokos </a:t>
            </a:r>
            <a:r>
              <a:rPr lang="lt-LT" sz="1200" dirty="0" smtClean="0">
                <a:latin typeface="Times New Roman" pitchFamily="18" charset="0"/>
                <a:cs typeface="Times New Roman" pitchFamily="18" charset="0"/>
              </a:rPr>
              <a:t>santrauką.</a:t>
            </a:r>
          </a:p>
          <a:p>
            <a:r>
              <a:rPr lang="lt-LT" sz="1200" dirty="0" smtClean="0">
                <a:latin typeface="Times New Roman" pitchFamily="18" charset="0"/>
                <a:cs typeface="Times New Roman" pitchFamily="18" charset="0"/>
              </a:rPr>
              <a:t>Kartu su mokiniu ir specialistu aptarkit elgesio strategijas pamokoje, jei vaikas jaučia įtampą ir nerimą.</a:t>
            </a:r>
          </a:p>
          <a:p>
            <a:r>
              <a:rPr lang="lt-LT" sz="1200" dirty="0" smtClean="0">
                <a:latin typeface="Times New Roman" pitchFamily="18" charset="0"/>
                <a:cs typeface="Times New Roman" pitchFamily="18" charset="0"/>
              </a:rPr>
              <a:t>Mokykite nusiraminimo strategijų.</a:t>
            </a:r>
          </a:p>
          <a:p>
            <a:r>
              <a:rPr lang="lt-LT" sz="1200" dirty="0" smtClean="0">
                <a:latin typeface="Times New Roman" pitchFamily="18" charset="0"/>
                <a:cs typeface="Times New Roman" pitchFamily="18" charset="0"/>
              </a:rPr>
              <a:t>Pagirkite ir paskatinkite mokinį nors ir už menkus pasiekimus.</a:t>
            </a:r>
          </a:p>
        </p:txBody>
      </p:sp>
      <p:sp>
        <p:nvSpPr>
          <p:cNvPr id="2" name="Antraštė 1"/>
          <p:cNvSpPr>
            <a:spLocks noGrp="1"/>
          </p:cNvSpPr>
          <p:nvPr>
            <p:ph type="title"/>
          </p:nvPr>
        </p:nvSpPr>
        <p:spPr>
          <a:xfrm>
            <a:off x="457200" y="188640"/>
            <a:ext cx="8229600" cy="1872208"/>
          </a:xfrm>
        </p:spPr>
        <p:txBody>
          <a:bodyPr>
            <a:normAutofit fontScale="90000"/>
          </a:bodyPr>
          <a:lstStyle/>
          <a:p>
            <a:r>
              <a:rPr lang="lt-LT" dirty="0" smtClean="0">
                <a:solidFill>
                  <a:schemeClr val="tx1"/>
                </a:solidFill>
              </a:rPr>
              <a:t>Rekomendacijos dirbant su emocijų ir nerimo sutrikimų turinčiais asmenimis</a:t>
            </a:r>
            <a:endParaRPr lang="lt-LT" dirty="0">
              <a:solidFill>
                <a:schemeClr val="tx1"/>
              </a:solidFill>
            </a:endParaRPr>
          </a:p>
        </p:txBody>
      </p:sp>
    </p:spTree>
    <p:extLst>
      <p:ext uri="{BB962C8B-B14F-4D97-AF65-F5344CB8AC3E}">
        <p14:creationId xmlns:p14="http://schemas.microsoft.com/office/powerpoint/2010/main" val="37636164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a:xfrm>
            <a:off x="457200" y="1844824"/>
            <a:ext cx="8229600" cy="4281339"/>
          </a:xfrm>
        </p:spPr>
        <p:txBody>
          <a:bodyPr>
            <a:normAutofit fontScale="85000" lnSpcReduction="10000"/>
          </a:bodyPr>
          <a:lstStyle/>
          <a:p>
            <a:pPr marL="0" indent="0">
              <a:buNone/>
            </a:pPr>
            <a:r>
              <a:rPr lang="lt-LT" dirty="0" smtClean="0">
                <a:latin typeface="Times New Roman" pitchFamily="18" charset="0"/>
                <a:cs typeface="Times New Roman" pitchFamily="18" charset="0"/>
              </a:rPr>
              <a:t>Intelekto sutrikimas gali būti : </a:t>
            </a:r>
          </a:p>
          <a:p>
            <a:pPr>
              <a:buFont typeface="Wingdings" pitchFamily="2" charset="2"/>
              <a:buChar char="Ø"/>
            </a:pPr>
            <a:r>
              <a:rPr lang="lt-LT" sz="1400" dirty="0" smtClean="0">
                <a:latin typeface="Times New Roman" pitchFamily="18" charset="0"/>
                <a:cs typeface="Times New Roman" pitchFamily="18" charset="0"/>
              </a:rPr>
              <a:t>Nežymus intelekto sutrikimas (IQ intervalas 50-69); </a:t>
            </a:r>
          </a:p>
          <a:p>
            <a:pPr>
              <a:buFont typeface="Wingdings" pitchFamily="2" charset="2"/>
              <a:buChar char="Ø"/>
            </a:pPr>
            <a:r>
              <a:rPr lang="lt-LT" sz="1400" dirty="0" smtClean="0">
                <a:latin typeface="Times New Roman" pitchFamily="18" charset="0"/>
                <a:cs typeface="Times New Roman" pitchFamily="18" charset="0"/>
              </a:rPr>
              <a:t>Vidutinis intelekto sutrikimas (IQ intervalas 35-49); Žymus intelekto sutrikimas (IQ intervalas 20-34); </a:t>
            </a:r>
          </a:p>
          <a:p>
            <a:pPr>
              <a:buFont typeface="Wingdings" pitchFamily="2" charset="2"/>
              <a:buChar char="Ø"/>
            </a:pPr>
            <a:r>
              <a:rPr lang="lt-LT" sz="1400" dirty="0" smtClean="0">
                <a:latin typeface="Times New Roman" pitchFamily="18" charset="0"/>
                <a:cs typeface="Times New Roman" pitchFamily="18" charset="0"/>
              </a:rPr>
              <a:t>Labai žymus intelekto sutrikimas (IQ intervalas žemesnis nei 20).</a:t>
            </a:r>
          </a:p>
          <a:p>
            <a:pPr marL="0" indent="0">
              <a:buNone/>
            </a:pPr>
            <a:r>
              <a:rPr lang="lt-LT" sz="1400" dirty="0" smtClean="0">
                <a:latin typeface="Times New Roman" pitchFamily="18" charset="0"/>
                <a:cs typeface="Times New Roman" pitchFamily="18" charset="0"/>
              </a:rPr>
              <a:t>Intelekto sutrikimas pasireiškia pažintinės veiklos, kalbinių, motorinių gebėjimų pažeidimais bei adaptyvaus elgesio sutrikimu (komunikacija, savitvarka, socialiniai ir sveikatos įgūdžiai, savireguliacija, kasdienių žinių taikymas gyvenime). </a:t>
            </a:r>
          </a:p>
          <a:p>
            <a:pPr marL="0" indent="0">
              <a:buNone/>
            </a:pPr>
            <a:r>
              <a:rPr lang="lt-LT" sz="1400" dirty="0" smtClean="0">
                <a:latin typeface="Times New Roman" pitchFamily="18" charset="0"/>
                <a:cs typeface="Times New Roman" pitchFamily="18" charset="0"/>
              </a:rPr>
              <a:t>Tarp šių keturių intelekto sutrikimo laipsnių yra nemaži skirtumai (</a:t>
            </a:r>
            <a:r>
              <a:rPr lang="lt-LT" sz="1400" dirty="0" err="1" smtClean="0">
                <a:latin typeface="Times New Roman" pitchFamily="18" charset="0"/>
                <a:cs typeface="Times New Roman" pitchFamily="18" charset="0"/>
              </a:rPr>
              <a:t>Donna</a:t>
            </a:r>
            <a:r>
              <a:rPr lang="lt-LT" sz="1400" dirty="0" smtClean="0">
                <a:latin typeface="Times New Roman" pitchFamily="18" charset="0"/>
                <a:cs typeface="Times New Roman" pitchFamily="18" charset="0"/>
              </a:rPr>
              <a:t>, </a:t>
            </a:r>
            <a:r>
              <a:rPr lang="lt-LT" sz="1400" dirty="0" err="1" smtClean="0">
                <a:latin typeface="Times New Roman" pitchFamily="18" charset="0"/>
                <a:cs typeface="Times New Roman" pitchFamily="18" charset="0"/>
              </a:rPr>
              <a:t>Daily</a:t>
            </a:r>
            <a:r>
              <a:rPr lang="lt-LT" sz="1400" dirty="0" smtClean="0">
                <a:latin typeface="Times New Roman" pitchFamily="18" charset="0"/>
                <a:cs typeface="Times New Roman" pitchFamily="18" charset="0"/>
              </a:rPr>
              <a:t>, </a:t>
            </a:r>
            <a:r>
              <a:rPr lang="lt-LT" sz="1400" dirty="0" err="1" smtClean="0">
                <a:latin typeface="Times New Roman" pitchFamily="18" charset="0"/>
                <a:cs typeface="Times New Roman" pitchFamily="18" charset="0"/>
              </a:rPr>
              <a:t>Holly</a:t>
            </a:r>
            <a:r>
              <a:rPr lang="lt-LT" sz="1400" dirty="0" smtClean="0">
                <a:latin typeface="Times New Roman" pitchFamily="18" charset="0"/>
                <a:cs typeface="Times New Roman" pitchFamily="18" charset="0"/>
              </a:rPr>
              <a:t>, </a:t>
            </a:r>
            <a:r>
              <a:rPr lang="lt-LT" sz="1400" dirty="0" err="1" smtClean="0">
                <a:latin typeface="Times New Roman" pitchFamily="18" charset="0"/>
                <a:cs typeface="Times New Roman" pitchFamily="18" charset="0"/>
              </a:rPr>
              <a:t>Ardinger</a:t>
            </a:r>
            <a:r>
              <a:rPr lang="lt-LT" sz="1400" dirty="0" smtClean="0">
                <a:latin typeface="Times New Roman" pitchFamily="18" charset="0"/>
                <a:cs typeface="Times New Roman" pitchFamily="18" charset="0"/>
              </a:rPr>
              <a:t>, Grace, 2000; Pūras, 2000). </a:t>
            </a:r>
          </a:p>
          <a:p>
            <a:pPr marL="0" indent="0">
              <a:buNone/>
            </a:pPr>
            <a:r>
              <a:rPr lang="lt-LT" sz="1400" b="1" i="1" dirty="0" smtClean="0">
                <a:latin typeface="Times New Roman" pitchFamily="18" charset="0"/>
                <a:cs typeface="Times New Roman" pitchFamily="18" charset="0"/>
              </a:rPr>
              <a:t>Nežymus</a:t>
            </a:r>
            <a:r>
              <a:rPr lang="lt-LT" sz="1400" b="1" dirty="0" smtClean="0">
                <a:latin typeface="Times New Roman" pitchFamily="18" charset="0"/>
                <a:cs typeface="Times New Roman" pitchFamily="18" charset="0"/>
              </a:rPr>
              <a:t> </a:t>
            </a:r>
            <a:r>
              <a:rPr lang="lt-LT" sz="1400" dirty="0" smtClean="0">
                <a:latin typeface="Times New Roman" pitchFamily="18" charset="0"/>
                <a:cs typeface="Times New Roman" pitchFamily="18" charset="0"/>
              </a:rPr>
              <a:t>intelekto sutrikimas nustatomas įvertinus dviejų sričių gebėjimus – intelekto funkcionavimo ir adaptacijos įgūdžius . Nemažai daliai vaikų, turinčių nežymų intelekto sutrikimą, būdingas lėtumas atliekant bet kokią veiklą, nepasitikėjimas savo jėgomis, valios, bei valingos veiklos stoka. Jie pajėgūs organizuoti savo veiklą tik padedami suaugusiųjų. Būdingas nedėmesingumas, menkas pažintinis aktyvumas, abejingas, dažnai neigiamas požiūris į mokymąsi, darbinę veiklą. Mokymosi motyvacija neaiški, neidentifikuota. Jų mąstymo operacijos lėtos, reikalaujančios aiškių sąsajų su socialine aplinka ir gyvenimo patirtimi. Menkos apibendrinimo galimybės. Šie mokiniai dažnai nesuvokia perkeltinių žodžių, posakių reikšmių, patiria sunkumus skiriant panašius daiktus, reiškinius, požymius, ypač panašius kalbos dalykus (garsus, raides). Bet šie mokiniai geba dalyvauti pokalbyje, jų kalba aplinkiniams suprantama. Pradinio ir pagrindinio ugdymo proceso metu šie mokiniai ugdosi asmenines, socialines, kultūrines kompetencijas, pilietiškumo pagrindus, formuojasi savarankiško gyvenimo įgūdžius, mokosi elementaraus bendrojo mokinių raštingumo, ruošiasi tęstinio ugdymo, profesinio mokymo galimybei.</a:t>
            </a:r>
          </a:p>
          <a:p>
            <a:pPr marL="0" indent="0">
              <a:buNone/>
            </a:pPr>
            <a:r>
              <a:rPr lang="lt-LT" sz="1400" dirty="0" smtClean="0">
                <a:latin typeface="Times New Roman" pitchFamily="18" charset="0"/>
                <a:cs typeface="Times New Roman" pitchFamily="18" charset="0"/>
              </a:rPr>
              <a:t>Mokinių, turinčių </a:t>
            </a:r>
            <a:r>
              <a:rPr lang="lt-LT" sz="1400" b="1" i="1" dirty="0" smtClean="0">
                <a:latin typeface="Times New Roman" pitchFamily="18" charset="0"/>
                <a:cs typeface="Times New Roman" pitchFamily="18" charset="0"/>
              </a:rPr>
              <a:t>vidutinį ir žymų ir labai žymų </a:t>
            </a:r>
            <a:r>
              <a:rPr lang="lt-LT" sz="1400" dirty="0" smtClean="0">
                <a:latin typeface="Times New Roman" pitchFamily="18" charset="0"/>
                <a:cs typeface="Times New Roman" pitchFamily="18" charset="0"/>
              </a:rPr>
              <a:t>intelekto sutrikimą, dėl sutrikusios pažintinės veiklos ypatumų gebėjimai nesiejami nei su klase, nei su amžiumi. Jie ugdomi pagal individualizuotas programas, ugdymas organizuojamas veiklomis. Ugdoma atsižvelgiant į individualius mokinio poreikius ir galimybes. Vidutiniškai ir žymiai sutrikusio intelekto vaikus siekiama išmokyti gyvenimo bendruomenėje, suteikiant žinių, gebėjimų, vertybių, kurios padėtų jiems būti veikliems, jaustis naudingiems.</a:t>
            </a:r>
          </a:p>
          <a:p>
            <a:pPr marL="0" indent="0">
              <a:buNone/>
            </a:pPr>
            <a:endParaRPr lang="lt-LT" sz="1400" dirty="0">
              <a:latin typeface="Times New Roman" pitchFamily="18" charset="0"/>
              <a:cs typeface="Times New Roman" pitchFamily="18" charset="0"/>
            </a:endParaRPr>
          </a:p>
        </p:txBody>
      </p:sp>
      <p:sp>
        <p:nvSpPr>
          <p:cNvPr id="2" name="Antraštė 1"/>
          <p:cNvSpPr>
            <a:spLocks noGrp="1"/>
          </p:cNvSpPr>
          <p:nvPr>
            <p:ph type="title"/>
          </p:nvPr>
        </p:nvSpPr>
        <p:spPr>
          <a:xfrm>
            <a:off x="457200" y="274638"/>
            <a:ext cx="8229600" cy="1210146"/>
          </a:xfrm>
        </p:spPr>
        <p:txBody>
          <a:bodyPr>
            <a:normAutofit/>
          </a:bodyPr>
          <a:lstStyle/>
          <a:p>
            <a:r>
              <a:rPr lang="lt-LT" i="1" dirty="0" smtClean="0">
                <a:solidFill>
                  <a:schemeClr val="tx1"/>
                </a:solidFill>
                <a:latin typeface="Arial Black" pitchFamily="34" charset="0"/>
              </a:rPr>
              <a:t>INTELEKTO SUTRIKIMAS</a:t>
            </a:r>
            <a:r>
              <a:rPr lang="lt-LT" i="1" dirty="0" smtClean="0">
                <a:latin typeface="Arial Black" pitchFamily="34" charset="0"/>
              </a:rPr>
              <a:t/>
            </a:r>
            <a:br>
              <a:rPr lang="lt-LT" i="1" dirty="0" smtClean="0">
                <a:latin typeface="Arial Black" pitchFamily="34" charset="0"/>
              </a:rPr>
            </a:br>
            <a:endParaRPr lang="lt-LT" sz="2200" i="1" dirty="0">
              <a:latin typeface="Arial Black" pitchFamily="34" charset="0"/>
            </a:endParaRPr>
          </a:p>
        </p:txBody>
      </p:sp>
    </p:spTree>
    <p:extLst>
      <p:ext uri="{BB962C8B-B14F-4D97-AF65-F5344CB8AC3E}">
        <p14:creationId xmlns:p14="http://schemas.microsoft.com/office/powerpoint/2010/main" val="9998709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p:txBody>
          <a:bodyPr>
            <a:normAutofit fontScale="62500" lnSpcReduction="20000"/>
          </a:bodyPr>
          <a:lstStyle/>
          <a:p>
            <a:r>
              <a:rPr lang="lt-LT" sz="1400" dirty="0" smtClean="0">
                <a:latin typeface="Times New Roman" pitchFamily="18" charset="0"/>
                <a:cs typeface="Times New Roman" pitchFamily="18" charset="0"/>
              </a:rPr>
              <a:t>A. </a:t>
            </a:r>
            <a:r>
              <a:rPr lang="lt-LT" sz="1400" dirty="0" err="1" smtClean="0">
                <a:latin typeface="Times New Roman" pitchFamily="18" charset="0"/>
                <a:cs typeface="Times New Roman" pitchFamily="18" charset="0"/>
              </a:rPr>
              <a:t>Kriščiūnienė</a:t>
            </a:r>
            <a:r>
              <a:rPr lang="en-US" sz="1400" dirty="0" smtClean="0">
                <a:latin typeface="Times New Roman" pitchFamily="18" charset="0"/>
                <a:cs typeface="Times New Roman" pitchFamily="18" charset="0"/>
              </a:rPr>
              <a:t> (2015)</a:t>
            </a:r>
            <a:r>
              <a:rPr lang="lt-LT" sz="1400" dirty="0" smtClean="0">
                <a:latin typeface="Times New Roman" pitchFamily="18" charset="0"/>
                <a:cs typeface="Times New Roman" pitchFamily="18" charset="0"/>
              </a:rPr>
              <a:t>, „Mokinių, turinčių intelekto sutrikimą, gebėjimo komunikuoti verbaline kalba ugdymas </a:t>
            </a:r>
            <a:r>
              <a:rPr lang="en-US" sz="1400" dirty="0" smtClean="0">
                <a:latin typeface="Times New Roman" pitchFamily="18" charset="0"/>
                <a:cs typeface="Times New Roman" pitchFamily="18" charset="0"/>
              </a:rPr>
              <a:t>“.</a:t>
            </a:r>
          </a:p>
          <a:p>
            <a:r>
              <a:rPr lang="en-US" sz="1400" dirty="0" err="1" smtClean="0">
                <a:latin typeface="Times New Roman" pitchFamily="18" charset="0"/>
                <a:cs typeface="Times New Roman" pitchFamily="18" charset="0"/>
              </a:rPr>
              <a:t>Prieiga</a:t>
            </a:r>
            <a:r>
              <a:rPr lang="en-US" sz="1400" dirty="0" smtClean="0">
                <a:latin typeface="Times New Roman" pitchFamily="18" charset="0"/>
                <a:cs typeface="Times New Roman" pitchFamily="18" charset="0"/>
              </a:rPr>
              <a:t> per internet</a:t>
            </a:r>
            <a:r>
              <a:rPr lang="lt-LT" sz="1400" dirty="0" smtClean="0">
                <a:latin typeface="Times New Roman" pitchFamily="18" charset="0"/>
                <a:cs typeface="Times New Roman" pitchFamily="18" charset="0"/>
              </a:rPr>
              <a:t>ą. </a:t>
            </a:r>
            <a:r>
              <a:rPr lang="en-US" sz="1400" dirty="0" smtClean="0">
                <a:latin typeface="Times New Roman" pitchFamily="18" charset="0"/>
                <a:cs typeface="Times New Roman" pitchFamily="18" charset="0"/>
              </a:rPr>
              <a:t>www. </a:t>
            </a:r>
            <a:r>
              <a:rPr lang="en-US" sz="1400" dirty="0" err="1" smtClean="0">
                <a:latin typeface="Times New Roman" pitchFamily="18" charset="0"/>
                <a:cs typeface="Times New Roman" pitchFamily="18" charset="0"/>
              </a:rPr>
              <a:t>klrppt.lt</a:t>
            </a:r>
            <a:endParaRPr lang="lt-LT" sz="1400" dirty="0" smtClean="0">
              <a:latin typeface="Times New Roman" pitchFamily="18" charset="0"/>
              <a:cs typeface="Times New Roman" pitchFamily="18" charset="0"/>
            </a:endParaRPr>
          </a:p>
          <a:p>
            <a:r>
              <a:rPr lang="lt-LT" sz="1400" dirty="0" smtClean="0">
                <a:latin typeface="Times New Roman" pitchFamily="18" charset="0"/>
                <a:cs typeface="Times New Roman" pitchFamily="18" charset="0"/>
              </a:rPr>
              <a:t>Kaip ugdyti vaiką, kuriam diagnozuotas </a:t>
            </a:r>
            <a:r>
              <a:rPr lang="lt-LT" sz="1400" dirty="0" err="1" smtClean="0">
                <a:latin typeface="Times New Roman" pitchFamily="18" charset="0"/>
                <a:cs typeface="Times New Roman" pitchFamily="18" charset="0"/>
              </a:rPr>
              <a:t>autizmas</a:t>
            </a:r>
            <a:r>
              <a:rPr lang="lt-LT" sz="1400" dirty="0" smtClean="0">
                <a:latin typeface="Times New Roman" pitchFamily="18" charset="0"/>
                <a:cs typeface="Times New Roman" pitchFamily="18" charset="0"/>
              </a:rPr>
              <a:t>? https://srvks.lt/pedagogams/ </a:t>
            </a:r>
          </a:p>
          <a:p>
            <a:r>
              <a:rPr lang="lt-LT" sz="1400" dirty="0" smtClean="0">
                <a:latin typeface="Times New Roman" pitchFamily="18" charset="0"/>
                <a:cs typeface="Times New Roman" pitchFamily="18" charset="0"/>
                <a:hlinkClick r:id="rId2"/>
              </a:rPr>
              <a:t>https://srvks.lt/pedagogams/metodines-rekomendacijos/</a:t>
            </a:r>
            <a:endParaRPr lang="lt-LT" sz="1400" dirty="0" smtClean="0">
              <a:latin typeface="Times New Roman" pitchFamily="18" charset="0"/>
              <a:cs typeface="Times New Roman" pitchFamily="18" charset="0"/>
            </a:endParaRPr>
          </a:p>
          <a:p>
            <a:r>
              <a:rPr lang="lt-LT" sz="1400" dirty="0" err="1" smtClean="0">
                <a:latin typeface="Times New Roman" pitchFamily="18" charset="0"/>
                <a:cs typeface="Times New Roman" pitchFamily="18" charset="0"/>
              </a:rPr>
              <a:t>T.Ettwood</a:t>
            </a:r>
            <a:r>
              <a:rPr lang="lt-LT" sz="1400" dirty="0">
                <a:latin typeface="Times New Roman" pitchFamily="18" charset="0"/>
                <a:cs typeface="Times New Roman" pitchFamily="18" charset="0"/>
              </a:rPr>
              <a:t> </a:t>
            </a:r>
            <a:r>
              <a:rPr lang="lt-LT" sz="1400" dirty="0" smtClean="0">
                <a:latin typeface="Times New Roman" pitchFamily="18" charset="0"/>
                <a:cs typeface="Times New Roman" pitchFamily="18" charset="0"/>
              </a:rPr>
              <a:t>(2013) „ </a:t>
            </a:r>
            <a:r>
              <a:rPr lang="lt-LT" sz="1400" dirty="0" err="1" smtClean="0">
                <a:latin typeface="Times New Roman" pitchFamily="18" charset="0"/>
                <a:cs typeface="Times New Roman" pitchFamily="18" charset="0"/>
              </a:rPr>
              <a:t>Aspergerio</a:t>
            </a:r>
            <a:r>
              <a:rPr lang="lt-LT" sz="1400" dirty="0" smtClean="0">
                <a:latin typeface="Times New Roman" pitchFamily="18" charset="0"/>
                <a:cs typeface="Times New Roman" pitchFamily="18" charset="0"/>
              </a:rPr>
              <a:t> </a:t>
            </a:r>
            <a:r>
              <a:rPr lang="lt-LT" sz="1400" dirty="0" err="1" smtClean="0">
                <a:latin typeface="Times New Roman" pitchFamily="18" charset="0"/>
                <a:cs typeface="Times New Roman" pitchFamily="18" charset="0"/>
              </a:rPr>
              <a:t>simdromas</a:t>
            </a:r>
            <a:r>
              <a:rPr lang="lt-LT" sz="1400" dirty="0" smtClean="0">
                <a:latin typeface="Times New Roman" pitchFamily="18" charset="0"/>
                <a:cs typeface="Times New Roman" pitchFamily="18" charset="0"/>
              </a:rPr>
              <a:t>. Išsamus vadovas.“ Vilnius.</a:t>
            </a:r>
          </a:p>
          <a:p>
            <a:r>
              <a:rPr lang="lt-LT" sz="1400" dirty="0" err="1" smtClean="0">
                <a:latin typeface="Times New Roman" pitchFamily="18" charset="0"/>
                <a:cs typeface="Times New Roman" pitchFamily="18" charset="0"/>
              </a:rPr>
              <a:t>Aspergerio</a:t>
            </a:r>
            <a:r>
              <a:rPr lang="lt-LT" sz="1400" dirty="0" smtClean="0">
                <a:latin typeface="Times New Roman" pitchFamily="18" charset="0"/>
                <a:cs typeface="Times New Roman" pitchFamily="18" charset="0"/>
              </a:rPr>
              <a:t> sindromas: Kas tai ir kuo šie žmonės išskirtiniai https://galingi.lt/autizmas/aspergeriosindromas-kas-tai-yra/ </a:t>
            </a:r>
          </a:p>
          <a:p>
            <a:r>
              <a:rPr lang="lt-LT" sz="1400" dirty="0" smtClean="0">
                <a:latin typeface="Times New Roman" pitchFamily="18" charset="0"/>
                <a:cs typeface="Times New Roman" pitchFamily="18" charset="0"/>
                <a:hlinkClick r:id="rId3"/>
              </a:rPr>
              <a:t>https://www.nsa.smm.lt/wp-content/uploads/2016/01/16_BP-pritaikymo-rekomendacijos.pdf</a:t>
            </a:r>
            <a:endParaRPr lang="lt-LT" sz="1400" dirty="0" smtClean="0">
              <a:latin typeface="Times New Roman" pitchFamily="18" charset="0"/>
              <a:cs typeface="Times New Roman" pitchFamily="18" charset="0"/>
            </a:endParaRPr>
          </a:p>
          <a:p>
            <a:r>
              <a:rPr lang="lt-LT" sz="1400" dirty="0" smtClean="0">
                <a:latin typeface="Times New Roman" pitchFamily="18" charset="0"/>
                <a:cs typeface="Times New Roman" pitchFamily="18" charset="0"/>
                <a:hlinkClick r:id="rId4"/>
              </a:rPr>
              <a:t>https://www.klrppt.lt/itraukusis-ugdymas/rekomendacijos/mokiniai-turintys-mokymosi-sutrikimu/</a:t>
            </a:r>
            <a:endParaRPr lang="lt-LT" sz="1400" dirty="0" smtClean="0">
              <a:latin typeface="Times New Roman" pitchFamily="18" charset="0"/>
              <a:cs typeface="Times New Roman" pitchFamily="18" charset="0"/>
            </a:endParaRPr>
          </a:p>
          <a:p>
            <a:r>
              <a:rPr lang="lt-LT" sz="1400" dirty="0" err="1" smtClean="0">
                <a:latin typeface="Times New Roman" pitchFamily="18" charset="0"/>
                <a:cs typeface="Times New Roman" pitchFamily="18" charset="0"/>
              </a:rPr>
              <a:t>R.Kibildienė</a:t>
            </a:r>
            <a:r>
              <a:rPr lang="lt-LT" sz="1400" dirty="0" smtClean="0">
                <a:latin typeface="Times New Roman" pitchFamily="18" charset="0"/>
                <a:cs typeface="Times New Roman" pitchFamily="18" charset="0"/>
              </a:rPr>
              <a:t> ,,Specialiųjų </a:t>
            </a:r>
            <a:r>
              <a:rPr lang="lt-LT" sz="1400" dirty="0" err="1" smtClean="0">
                <a:latin typeface="Times New Roman" pitchFamily="18" charset="0"/>
                <a:cs typeface="Times New Roman" pitchFamily="18" charset="0"/>
              </a:rPr>
              <a:t>ugdymo(si</a:t>
            </a:r>
            <a:r>
              <a:rPr lang="lt-LT" sz="1400" dirty="0" smtClean="0">
                <a:latin typeface="Times New Roman" pitchFamily="18" charset="0"/>
                <a:cs typeface="Times New Roman" pitchFamily="18" charset="0"/>
              </a:rPr>
              <a:t>) poreikių mokinių matematikos mokymosi ypatumai“, 2009 m., Vilnius </a:t>
            </a:r>
            <a:endParaRPr lang="lt-LT" sz="1400" dirty="0">
              <a:latin typeface="Times New Roman" pitchFamily="18" charset="0"/>
              <a:cs typeface="Times New Roman" pitchFamily="18" charset="0"/>
            </a:endParaRPr>
          </a:p>
          <a:p>
            <a:r>
              <a:rPr lang="lt-LT" sz="1400" dirty="0">
                <a:latin typeface="Times New Roman" pitchFamily="18" charset="0"/>
                <a:cs typeface="Times New Roman" pitchFamily="18" charset="0"/>
                <a:hlinkClick r:id="rId5"/>
              </a:rPr>
              <a:t>https://</a:t>
            </a:r>
            <a:r>
              <a:rPr lang="lt-LT" sz="1400" dirty="0" smtClean="0">
                <a:latin typeface="Times New Roman" pitchFamily="18" charset="0"/>
                <a:cs typeface="Times New Roman" pitchFamily="18" charset="0"/>
                <a:hlinkClick r:id="rId5"/>
              </a:rPr>
              <a:t>www.nsa.smm.lt/wp-content/uploads/2020/07/Elgesio-ir-emociju-sunkumu_GALUTINIS.pdf</a:t>
            </a:r>
            <a:endParaRPr lang="lt-LT" sz="1400" dirty="0" smtClean="0">
              <a:latin typeface="Times New Roman" pitchFamily="18" charset="0"/>
              <a:cs typeface="Times New Roman" pitchFamily="18" charset="0"/>
            </a:endParaRPr>
          </a:p>
          <a:p>
            <a:r>
              <a:rPr lang="lt-LT" sz="1400" dirty="0">
                <a:latin typeface="Times New Roman" pitchFamily="18" charset="0"/>
                <a:cs typeface="Times New Roman" pitchFamily="18" charset="0"/>
                <a:hlinkClick r:id="rId6"/>
              </a:rPr>
              <a:t>https://</a:t>
            </a:r>
            <a:r>
              <a:rPr lang="lt-LT" sz="1400" dirty="0" smtClean="0">
                <a:latin typeface="Times New Roman" pitchFamily="18" charset="0"/>
                <a:cs typeface="Times New Roman" pitchFamily="18" charset="0"/>
                <a:hlinkClick r:id="rId6"/>
              </a:rPr>
              <a:t>www.emokykla.lt/upload/EMOKYKLA/BP/2022-10-10/DIEGIMAS_Aurelija/metodin%C4%97%20med%C5%BEiaga/Elgesio%20ir%20emociju.pdf</a:t>
            </a:r>
            <a:endParaRPr lang="lt-LT" sz="1400" dirty="0" smtClean="0">
              <a:latin typeface="Times New Roman" pitchFamily="18" charset="0"/>
              <a:cs typeface="Times New Roman" pitchFamily="18" charset="0"/>
            </a:endParaRPr>
          </a:p>
          <a:p>
            <a:r>
              <a:rPr lang="lt-LT" sz="1400" dirty="0" err="1">
                <a:solidFill>
                  <a:srgbClr val="1E354A"/>
                </a:solidFill>
                <a:latin typeface="Times New Roman" pitchFamily="18" charset="0"/>
                <a:cs typeface="Times New Roman" pitchFamily="18" charset="0"/>
              </a:rPr>
              <a:t>Oaklander</a:t>
            </a:r>
            <a:r>
              <a:rPr lang="lt-LT" sz="1400" dirty="0">
                <a:solidFill>
                  <a:srgbClr val="1E354A"/>
                </a:solidFill>
                <a:latin typeface="Times New Roman" pitchFamily="18" charset="0"/>
                <a:cs typeface="Times New Roman" pitchFamily="18" charset="0"/>
              </a:rPr>
              <a:t> V. (2007). Paslėpti lobiai: žemėlapis į vaikų vidinę saviraišką. Kaunas: Žmogaus psichologijos studija</a:t>
            </a:r>
            <a:r>
              <a:rPr lang="lt-LT" sz="1400" dirty="0" smtClean="0">
                <a:solidFill>
                  <a:srgbClr val="1E354A"/>
                </a:solidFill>
                <a:latin typeface="Times New Roman" pitchFamily="18" charset="0"/>
                <a:cs typeface="Times New Roman" pitchFamily="18" charset="0"/>
              </a:rPr>
              <a:t>.</a:t>
            </a:r>
          </a:p>
          <a:p>
            <a:r>
              <a:rPr lang="lt-LT" sz="1400" dirty="0">
                <a:latin typeface="Times New Roman" pitchFamily="18" charset="0"/>
                <a:cs typeface="Times New Roman" pitchFamily="18" charset="0"/>
                <a:hlinkClick r:id="rId7"/>
              </a:rPr>
              <a:t>https://</a:t>
            </a:r>
            <a:r>
              <a:rPr lang="lt-LT" sz="1400" dirty="0" smtClean="0">
                <a:latin typeface="Times New Roman" pitchFamily="18" charset="0"/>
                <a:cs typeface="Times New Roman" pitchFamily="18" charset="0"/>
                <a:hlinkClick r:id="rId7"/>
              </a:rPr>
              <a:t>issuu.com/karpol/docs/ees_ka_gali_mokykla_sigita</a:t>
            </a:r>
            <a:endParaRPr lang="lt-LT" sz="1400" dirty="0" smtClean="0">
              <a:latin typeface="Times New Roman" pitchFamily="18" charset="0"/>
              <a:cs typeface="Times New Roman" pitchFamily="18" charset="0"/>
            </a:endParaRPr>
          </a:p>
          <a:p>
            <a:r>
              <a:rPr lang="lt-LT" sz="1400" dirty="0" err="1">
                <a:latin typeface="Times New Roman" pitchFamily="18" charset="0"/>
                <a:cs typeface="Times New Roman" pitchFamily="18" charset="0"/>
                <a:hlinkClick r:id="rId8"/>
              </a:rPr>
              <a:t>darbassuvaikais.pdf</a:t>
            </a:r>
            <a:r>
              <a:rPr lang="lt-LT" sz="1400" dirty="0">
                <a:latin typeface="Times New Roman" pitchFamily="18" charset="0"/>
                <a:cs typeface="Times New Roman" pitchFamily="18" charset="0"/>
                <a:hlinkClick r:id="rId8"/>
              </a:rPr>
              <a:t> (</a:t>
            </a:r>
            <a:r>
              <a:rPr lang="lt-LT" sz="1400" dirty="0" err="1">
                <a:latin typeface="Times New Roman" pitchFamily="18" charset="0"/>
                <a:cs typeface="Times New Roman" pitchFamily="18" charset="0"/>
                <a:hlinkClick r:id="rId8"/>
              </a:rPr>
              <a:t>sctelsiai.lt</a:t>
            </a:r>
            <a:r>
              <a:rPr lang="lt-LT" sz="1400" dirty="0" smtClean="0">
                <a:latin typeface="Times New Roman" pitchFamily="18" charset="0"/>
                <a:cs typeface="Times New Roman" pitchFamily="18" charset="0"/>
                <a:hlinkClick r:id="rId8"/>
              </a:rPr>
              <a:t>)</a:t>
            </a:r>
            <a:endParaRPr lang="lt-LT" sz="1400" dirty="0" smtClean="0">
              <a:latin typeface="Times New Roman" pitchFamily="18" charset="0"/>
              <a:cs typeface="Times New Roman" pitchFamily="18" charset="0"/>
            </a:endParaRPr>
          </a:p>
          <a:p>
            <a:r>
              <a:rPr lang="lt-LT" sz="1400" dirty="0" smtClean="0">
                <a:latin typeface="Times New Roman" pitchFamily="18" charset="0"/>
                <a:cs typeface="Times New Roman" pitchFamily="18" charset="0"/>
              </a:rPr>
              <a:t>J.Ambrukaitis(2003), „Specialiojo ugdymo pagrindai“. Šiauliai.</a:t>
            </a:r>
          </a:p>
          <a:p>
            <a:r>
              <a:rPr lang="lt-LT" sz="1400" b="1" dirty="0" smtClean="0">
                <a:latin typeface="Times New Roman" pitchFamily="18" charset="0"/>
                <a:cs typeface="Times New Roman" pitchFamily="18" charset="0"/>
              </a:rPr>
              <a:t>Filmai:</a:t>
            </a:r>
          </a:p>
          <a:p>
            <a:r>
              <a:rPr lang="lt-LT" sz="1400" dirty="0" smtClean="0">
                <a:latin typeface="Times New Roman" pitchFamily="18" charset="0"/>
                <a:cs typeface="Times New Roman" pitchFamily="18" charset="0"/>
              </a:rPr>
              <a:t>,</a:t>
            </a:r>
            <a:r>
              <a:rPr lang="lt-LT" sz="1400" dirty="0" err="1" smtClean="0">
                <a:latin typeface="Times New Roman" pitchFamily="18" charset="0"/>
                <a:cs typeface="Times New Roman" pitchFamily="18" charset="0"/>
              </a:rPr>
              <a:t>Rain</a:t>
            </a:r>
            <a:r>
              <a:rPr lang="lt-LT" sz="1400" dirty="0" smtClean="0">
                <a:latin typeface="Times New Roman" pitchFamily="18" charset="0"/>
                <a:cs typeface="Times New Roman" pitchFamily="18" charset="0"/>
              </a:rPr>
              <a:t> Man“, 1988. (Lietaus žmogus) </a:t>
            </a:r>
          </a:p>
          <a:p>
            <a:r>
              <a:rPr lang="lt-LT" sz="1400" dirty="0" smtClean="0">
                <a:latin typeface="Times New Roman" pitchFamily="18" charset="0"/>
                <a:cs typeface="Times New Roman" pitchFamily="18" charset="0"/>
              </a:rPr>
              <a:t>,,</a:t>
            </a:r>
            <a:r>
              <a:rPr lang="lt-LT" sz="1400" dirty="0" err="1" smtClean="0">
                <a:latin typeface="Times New Roman" pitchFamily="18" charset="0"/>
                <a:cs typeface="Times New Roman" pitchFamily="18" charset="0"/>
              </a:rPr>
              <a:t>Forrest</a:t>
            </a:r>
            <a:r>
              <a:rPr lang="lt-LT" sz="1400" dirty="0" smtClean="0">
                <a:latin typeface="Times New Roman" pitchFamily="18" charset="0"/>
                <a:cs typeface="Times New Roman" pitchFamily="18" charset="0"/>
              </a:rPr>
              <a:t> </a:t>
            </a:r>
            <a:r>
              <a:rPr lang="lt-LT" sz="1400" dirty="0" err="1" smtClean="0">
                <a:latin typeface="Times New Roman" pitchFamily="18" charset="0"/>
                <a:cs typeface="Times New Roman" pitchFamily="18" charset="0"/>
              </a:rPr>
              <a:t>Gump</a:t>
            </a:r>
            <a:r>
              <a:rPr lang="lt-LT" sz="1400" dirty="0" smtClean="0">
                <a:latin typeface="Times New Roman" pitchFamily="18" charset="0"/>
                <a:cs typeface="Times New Roman" pitchFamily="18" charset="0"/>
              </a:rPr>
              <a:t>“, 1994 (</a:t>
            </a:r>
            <a:r>
              <a:rPr lang="lt-LT" sz="1400" dirty="0" err="1" smtClean="0">
                <a:latin typeface="Times New Roman" pitchFamily="18" charset="0"/>
                <a:cs typeface="Times New Roman" pitchFamily="18" charset="0"/>
              </a:rPr>
              <a:t>Forestas</a:t>
            </a:r>
            <a:r>
              <a:rPr lang="lt-LT" sz="1400" dirty="0" smtClean="0">
                <a:latin typeface="Times New Roman" pitchFamily="18" charset="0"/>
                <a:cs typeface="Times New Roman" pitchFamily="18" charset="0"/>
              </a:rPr>
              <a:t> </a:t>
            </a:r>
            <a:r>
              <a:rPr lang="lt-LT" sz="1400" dirty="0" err="1" smtClean="0">
                <a:latin typeface="Times New Roman" pitchFamily="18" charset="0"/>
                <a:cs typeface="Times New Roman" pitchFamily="18" charset="0"/>
              </a:rPr>
              <a:t>Gampas</a:t>
            </a:r>
            <a:r>
              <a:rPr lang="lt-LT" sz="1400" dirty="0" smtClean="0">
                <a:latin typeface="Times New Roman" pitchFamily="18" charset="0"/>
                <a:cs typeface="Times New Roman" pitchFamily="18" charset="0"/>
              </a:rPr>
              <a:t>)</a:t>
            </a:r>
          </a:p>
          <a:p>
            <a:r>
              <a:rPr lang="lt-LT" sz="1400" dirty="0" smtClean="0">
                <a:latin typeface="Times New Roman" pitchFamily="18" charset="0"/>
                <a:cs typeface="Times New Roman" pitchFamily="18" charset="0"/>
              </a:rPr>
              <a:t>,,I am </a:t>
            </a:r>
            <a:r>
              <a:rPr lang="lt-LT" sz="1400" dirty="0" err="1" smtClean="0">
                <a:latin typeface="Times New Roman" pitchFamily="18" charset="0"/>
                <a:cs typeface="Times New Roman" pitchFamily="18" charset="0"/>
              </a:rPr>
              <a:t>Sam</a:t>
            </a:r>
            <a:r>
              <a:rPr lang="lt-LT" sz="1400" dirty="0" smtClean="0">
                <a:latin typeface="Times New Roman" pitchFamily="18" charset="0"/>
                <a:cs typeface="Times New Roman" pitchFamily="18" charset="0"/>
              </a:rPr>
              <a:t>“, 2001 (Aš esu </a:t>
            </a:r>
            <a:r>
              <a:rPr lang="lt-LT" sz="1400" dirty="0" err="1" smtClean="0">
                <a:latin typeface="Times New Roman" pitchFamily="18" charset="0"/>
                <a:cs typeface="Times New Roman" pitchFamily="18" charset="0"/>
              </a:rPr>
              <a:t>Semas</a:t>
            </a:r>
            <a:r>
              <a:rPr lang="lt-LT" sz="1400" dirty="0" smtClean="0">
                <a:latin typeface="Times New Roman" pitchFamily="18" charset="0"/>
                <a:cs typeface="Times New Roman" pitchFamily="18" charset="0"/>
              </a:rPr>
              <a:t>)</a:t>
            </a:r>
          </a:p>
          <a:p>
            <a:r>
              <a:rPr lang="lt-LT" sz="1400" dirty="0" smtClean="0">
                <a:latin typeface="Times New Roman" pitchFamily="18" charset="0"/>
                <a:cs typeface="Times New Roman" pitchFamily="18" charset="0"/>
              </a:rPr>
              <a:t>,,</a:t>
            </a:r>
            <a:r>
              <a:rPr lang="lt-LT" sz="1400" dirty="0" err="1" smtClean="0">
                <a:latin typeface="Times New Roman" pitchFamily="18" charset="0"/>
                <a:cs typeface="Times New Roman" pitchFamily="18" charset="0"/>
              </a:rPr>
              <a:t>My</a:t>
            </a:r>
            <a:r>
              <a:rPr lang="lt-LT" sz="1400" dirty="0" smtClean="0">
                <a:latin typeface="Times New Roman" pitchFamily="18" charset="0"/>
                <a:cs typeface="Times New Roman" pitchFamily="18" charset="0"/>
              </a:rPr>
              <a:t> name </a:t>
            </a:r>
            <a:r>
              <a:rPr lang="lt-LT" sz="1400" dirty="0" err="1" smtClean="0">
                <a:latin typeface="Times New Roman" pitchFamily="18" charset="0"/>
                <a:cs typeface="Times New Roman" pitchFamily="18" charset="0"/>
              </a:rPr>
              <a:t>is</a:t>
            </a:r>
            <a:r>
              <a:rPr lang="lt-LT" sz="1400" dirty="0" smtClean="0">
                <a:latin typeface="Times New Roman" pitchFamily="18" charset="0"/>
                <a:cs typeface="Times New Roman" pitchFamily="18" charset="0"/>
              </a:rPr>
              <a:t> </a:t>
            </a:r>
            <a:r>
              <a:rPr lang="lt-LT" sz="1400" dirty="0" err="1" smtClean="0">
                <a:latin typeface="Times New Roman" pitchFamily="18" charset="0"/>
                <a:cs typeface="Times New Roman" pitchFamily="18" charset="0"/>
              </a:rPr>
              <a:t>Khan</a:t>
            </a:r>
            <a:r>
              <a:rPr lang="lt-LT" sz="1400" dirty="0" smtClean="0">
                <a:latin typeface="Times New Roman" pitchFamily="18" charset="0"/>
                <a:cs typeface="Times New Roman" pitchFamily="18" charset="0"/>
              </a:rPr>
              <a:t>", 2010 (Mano vardas </a:t>
            </a:r>
            <a:r>
              <a:rPr lang="lt-LT" sz="1400" dirty="0" err="1" smtClean="0">
                <a:latin typeface="Times New Roman" pitchFamily="18" charset="0"/>
                <a:cs typeface="Times New Roman" pitchFamily="18" charset="0"/>
              </a:rPr>
              <a:t>Khanas</a:t>
            </a:r>
            <a:r>
              <a:rPr lang="lt-LT" sz="1400" dirty="0" smtClean="0">
                <a:latin typeface="Times New Roman" pitchFamily="18" charset="0"/>
                <a:cs typeface="Times New Roman" pitchFamily="18" charset="0"/>
              </a:rPr>
              <a:t>) </a:t>
            </a:r>
          </a:p>
          <a:p>
            <a:r>
              <a:rPr lang="lt-LT" sz="1400" dirty="0" smtClean="0">
                <a:latin typeface="Times New Roman" pitchFamily="18" charset="0"/>
                <a:cs typeface="Times New Roman" pitchFamily="18" charset="0"/>
              </a:rPr>
              <a:t>„</a:t>
            </a:r>
            <a:r>
              <a:rPr lang="lt-LT" sz="1400" dirty="0" err="1" smtClean="0">
                <a:latin typeface="Times New Roman" pitchFamily="18" charset="0"/>
                <a:cs typeface="Times New Roman" pitchFamily="18" charset="0"/>
              </a:rPr>
              <a:t>Turning</a:t>
            </a:r>
            <a:r>
              <a:rPr lang="lt-LT" sz="1400" dirty="0" smtClean="0">
                <a:latin typeface="Times New Roman" pitchFamily="18" charset="0"/>
                <a:cs typeface="Times New Roman" pitchFamily="18" charset="0"/>
              </a:rPr>
              <a:t> </a:t>
            </a:r>
            <a:r>
              <a:rPr lang="lt-LT" sz="1400" dirty="0" err="1">
                <a:latin typeface="Times New Roman" pitchFamily="18" charset="0"/>
                <a:cs typeface="Times New Roman" pitchFamily="18" charset="0"/>
              </a:rPr>
              <a:t>red</a:t>
            </a:r>
            <a:r>
              <a:rPr lang="lt-LT" sz="1400" dirty="0">
                <a:latin typeface="Times New Roman" pitchFamily="18" charset="0"/>
                <a:cs typeface="Times New Roman" pitchFamily="18" charset="0"/>
              </a:rPr>
              <a:t>“, 2022 m., (Raudonoji panda) </a:t>
            </a:r>
            <a:endParaRPr lang="lt-LT" sz="1400" dirty="0" smtClean="0">
              <a:latin typeface="Times New Roman" pitchFamily="18" charset="0"/>
              <a:cs typeface="Times New Roman" pitchFamily="18" charset="0"/>
            </a:endParaRPr>
          </a:p>
          <a:p>
            <a:r>
              <a:rPr lang="lt-LT" sz="1400" dirty="0" smtClean="0">
                <a:latin typeface="Times New Roman" pitchFamily="18" charset="0"/>
                <a:cs typeface="Times New Roman" pitchFamily="18" charset="0"/>
              </a:rPr>
              <a:t>„</a:t>
            </a:r>
            <a:r>
              <a:rPr lang="lt-LT" sz="1400" dirty="0" err="1" smtClean="0">
                <a:latin typeface="Times New Roman" pitchFamily="18" charset="0"/>
                <a:cs typeface="Times New Roman" pitchFamily="18" charset="0"/>
              </a:rPr>
              <a:t>Freedom</a:t>
            </a:r>
            <a:r>
              <a:rPr lang="lt-LT" sz="1400" dirty="0" smtClean="0">
                <a:latin typeface="Times New Roman" pitchFamily="18" charset="0"/>
                <a:cs typeface="Times New Roman" pitchFamily="18" charset="0"/>
              </a:rPr>
              <a:t> </a:t>
            </a:r>
            <a:r>
              <a:rPr lang="lt-LT" sz="1400" dirty="0" err="1">
                <a:latin typeface="Times New Roman" pitchFamily="18" charset="0"/>
                <a:cs typeface="Times New Roman" pitchFamily="18" charset="0"/>
              </a:rPr>
              <a:t>Writers</a:t>
            </a:r>
            <a:r>
              <a:rPr lang="lt-LT" sz="1400" dirty="0">
                <a:latin typeface="Times New Roman" pitchFamily="18" charset="0"/>
                <a:cs typeface="Times New Roman" pitchFamily="18" charset="0"/>
              </a:rPr>
              <a:t>", 2007 m., (Laisvės puslapiai</a:t>
            </a:r>
            <a:r>
              <a:rPr lang="lt-LT" sz="1400" dirty="0" smtClean="0">
                <a:latin typeface="Times New Roman" pitchFamily="18" charset="0"/>
                <a:cs typeface="Times New Roman" pitchFamily="18" charset="0"/>
              </a:rPr>
              <a:t>)</a:t>
            </a:r>
            <a:endParaRPr lang="lt-LT" sz="1400" dirty="0">
              <a:latin typeface="Times New Roman" pitchFamily="18" charset="0"/>
              <a:cs typeface="Times New Roman" pitchFamily="18" charset="0"/>
            </a:endParaRPr>
          </a:p>
        </p:txBody>
      </p:sp>
      <p:sp>
        <p:nvSpPr>
          <p:cNvPr id="2" name="Antraštė 1"/>
          <p:cNvSpPr>
            <a:spLocks noGrp="1"/>
          </p:cNvSpPr>
          <p:nvPr>
            <p:ph type="title"/>
          </p:nvPr>
        </p:nvSpPr>
        <p:spPr/>
        <p:txBody>
          <a:bodyPr/>
          <a:lstStyle/>
          <a:p>
            <a:r>
              <a:rPr lang="lt-LT" dirty="0" smtClean="0">
                <a:solidFill>
                  <a:schemeClr val="tx1"/>
                </a:solidFill>
                <a:latin typeface="Times New Roman" pitchFamily="18" charset="0"/>
                <a:cs typeface="Times New Roman" pitchFamily="18" charset="0"/>
              </a:rPr>
              <a:t>Literatūra</a:t>
            </a:r>
            <a:endParaRPr lang="lt-LT"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6783447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p:txBody>
          <a:bodyPr>
            <a:normAutofit fontScale="47500" lnSpcReduction="20000"/>
          </a:bodyPr>
          <a:lstStyle/>
          <a:p>
            <a:pPr marL="0" indent="0" algn="just">
              <a:spcAft>
                <a:spcPts val="0"/>
              </a:spcAft>
              <a:buNone/>
            </a:pPr>
            <a:r>
              <a:rPr lang="lt-LT" b="1" dirty="0" smtClean="0">
                <a:effectLst/>
                <a:latin typeface="Times New Roman"/>
                <a:ea typeface="Times New Roman"/>
              </a:rPr>
              <a:t> </a:t>
            </a:r>
            <a:endParaRPr lang="lt-LT" dirty="0" smtClean="0">
              <a:effectLst/>
              <a:latin typeface="Times New Roman"/>
              <a:ea typeface="Times New Roman"/>
            </a:endParaRPr>
          </a:p>
          <a:p>
            <a:pPr lvl="0" algn="just">
              <a:buFont typeface="Wingdings" pitchFamily="2" charset="2"/>
              <a:buChar char="Ø"/>
              <a:tabLst>
                <a:tab pos="457200" algn="l"/>
              </a:tabLst>
            </a:pPr>
            <a:r>
              <a:rPr lang="lt-LT" dirty="0" smtClean="0">
                <a:effectLst/>
                <a:latin typeface="Times New Roman"/>
                <a:ea typeface="Times New Roman"/>
              </a:rPr>
              <a:t>Naudokite mokinio gebėjimus atitinkančią mokomąją medžiagą. Ji turi būti aiški, suprantama, konkreti, vaizdi.</a:t>
            </a:r>
          </a:p>
          <a:p>
            <a:pPr lvl="0" algn="just">
              <a:buFont typeface="Wingdings" pitchFamily="2" charset="2"/>
              <a:buChar char="Ø"/>
              <a:tabLst>
                <a:tab pos="457200" algn="l"/>
              </a:tabLst>
            </a:pPr>
            <a:r>
              <a:rPr lang="lt-LT" dirty="0" smtClean="0">
                <a:effectLst/>
                <a:latin typeface="Times New Roman"/>
                <a:ea typeface="Times New Roman"/>
              </a:rPr>
              <a:t>Naudokite specialiųjų </a:t>
            </a:r>
            <a:r>
              <a:rPr lang="lt-LT" dirty="0" err="1" smtClean="0">
                <a:effectLst/>
                <a:latin typeface="Times New Roman"/>
                <a:ea typeface="Times New Roman"/>
              </a:rPr>
              <a:t>ugd</a:t>
            </a:r>
            <a:r>
              <a:rPr lang="en-US" dirty="0" smtClean="0">
                <a:effectLst/>
                <a:latin typeface="Times New Roman"/>
                <a:ea typeface="Times New Roman"/>
              </a:rPr>
              <a:t>y</a:t>
            </a:r>
            <a:r>
              <a:rPr lang="lt-LT" dirty="0" smtClean="0">
                <a:effectLst/>
                <a:latin typeface="Times New Roman"/>
                <a:ea typeface="Times New Roman"/>
              </a:rPr>
              <a:t>mosi poreikių mokiniams pritaikytus vadovėlius, specialiąsias mokymo priemones.</a:t>
            </a:r>
          </a:p>
          <a:p>
            <a:pPr lvl="0" algn="just">
              <a:buFont typeface="Wingdings" pitchFamily="2" charset="2"/>
              <a:buChar char="Ø"/>
              <a:tabLst>
                <a:tab pos="457200" algn="l"/>
              </a:tabLst>
            </a:pPr>
            <a:r>
              <a:rPr lang="lt-LT" dirty="0" smtClean="0">
                <a:effectLst/>
                <a:latin typeface="Times New Roman"/>
                <a:ea typeface="Times New Roman"/>
              </a:rPr>
              <a:t>Naudokite daug įvairių vaizdinių priemonių, ypač natūralių daiktų. Aplinkai pažinti įtraukite kuo daugiau pojūčių.</a:t>
            </a:r>
          </a:p>
          <a:p>
            <a:pPr lvl="0" algn="just">
              <a:buFont typeface="Wingdings" pitchFamily="2" charset="2"/>
              <a:buChar char="Ø"/>
              <a:tabLst>
                <a:tab pos="457200" algn="l"/>
              </a:tabLst>
            </a:pPr>
            <a:r>
              <a:rPr lang="lt-LT" dirty="0" smtClean="0">
                <a:effectLst/>
                <a:latin typeface="Times New Roman"/>
                <a:ea typeface="Times New Roman"/>
              </a:rPr>
              <a:t>Mokykite stebėti daiktus, objektus, juos lyginti, rasti panašias savybes, skirtumus, padėkite išskirti  pagrindinius dalykus.</a:t>
            </a:r>
          </a:p>
          <a:p>
            <a:pPr lvl="0" algn="just">
              <a:buFont typeface="Wingdings" pitchFamily="2" charset="2"/>
              <a:buChar char="Ø"/>
              <a:tabLst>
                <a:tab pos="457200" algn="l"/>
              </a:tabLst>
            </a:pPr>
            <a:r>
              <a:rPr lang="lt-LT" dirty="0" smtClean="0">
                <a:effectLst/>
                <a:latin typeface="Times New Roman"/>
                <a:ea typeface="Times New Roman"/>
              </a:rPr>
              <a:t>Siekite naują medžiagą su įgytais mokėjimais, įgūdžiais.</a:t>
            </a:r>
          </a:p>
          <a:p>
            <a:pPr lvl="0" algn="just">
              <a:buFont typeface="Wingdings" pitchFamily="2" charset="2"/>
              <a:buChar char="Ø"/>
              <a:tabLst>
                <a:tab pos="457200" algn="l"/>
              </a:tabLst>
            </a:pPr>
            <a:r>
              <a:rPr lang="lt-LT" dirty="0" smtClean="0">
                <a:effectLst/>
                <a:latin typeface="Times New Roman"/>
                <a:ea typeface="Times New Roman"/>
              </a:rPr>
              <a:t>Reikalaukite išmokti tik būtiniausias teorines žinias. Visą mokomąją medžiagą siekite su praktika.</a:t>
            </a:r>
          </a:p>
          <a:p>
            <a:pPr lvl="0" algn="just">
              <a:buFont typeface="Wingdings" pitchFamily="2" charset="2"/>
              <a:buChar char="Ø"/>
              <a:tabLst>
                <a:tab pos="457200" algn="l"/>
              </a:tabLst>
            </a:pPr>
            <a:r>
              <a:rPr lang="lt-LT" dirty="0" smtClean="0">
                <a:effectLst/>
                <a:latin typeface="Times New Roman"/>
                <a:ea typeface="Times New Roman"/>
              </a:rPr>
              <a:t>Išsiaiškinkite, ar mokinys supranta visus skaitomo teksto žodžius.</a:t>
            </a:r>
          </a:p>
          <a:p>
            <a:pPr lvl="0" algn="just">
              <a:buFont typeface="Wingdings" pitchFamily="2" charset="2"/>
              <a:buChar char="Ø"/>
              <a:tabLst>
                <a:tab pos="457200" algn="l"/>
              </a:tabLst>
            </a:pPr>
            <a:r>
              <a:rPr lang="lt-LT" dirty="0" smtClean="0">
                <a:effectLst/>
                <a:latin typeface="Times New Roman"/>
                <a:ea typeface="Times New Roman"/>
              </a:rPr>
              <a:t>Įsitikinkite, ar mokinys suprato užduotį, klausimą.</a:t>
            </a:r>
          </a:p>
          <a:p>
            <a:pPr lvl="0" algn="just">
              <a:buFont typeface="Wingdings" pitchFamily="2" charset="2"/>
              <a:buChar char="Ø"/>
              <a:tabLst>
                <a:tab pos="457200" algn="l"/>
              </a:tabLst>
            </a:pPr>
            <a:r>
              <a:rPr lang="lt-LT" dirty="0" smtClean="0">
                <a:effectLst/>
                <a:latin typeface="Times New Roman"/>
                <a:ea typeface="Times New Roman"/>
              </a:rPr>
              <a:t>Visada pateikite užduoties atlikimo pavyzdį.</a:t>
            </a:r>
          </a:p>
          <a:p>
            <a:pPr lvl="0" algn="just">
              <a:buFont typeface="Wingdings" pitchFamily="2" charset="2"/>
              <a:buChar char="Ø"/>
              <a:tabLst>
                <a:tab pos="457200" algn="l"/>
              </a:tabLst>
            </a:pPr>
            <a:r>
              <a:rPr lang="lt-LT" dirty="0" smtClean="0">
                <a:effectLst/>
                <a:latin typeface="Times New Roman"/>
                <a:ea typeface="Times New Roman"/>
              </a:rPr>
              <a:t>Padėkite mokiniui pradėti užduotį, kad įsitikintumėte, ar jis suprato, ką reikės daryti.</a:t>
            </a:r>
          </a:p>
          <a:p>
            <a:pPr lvl="0" algn="just">
              <a:buFont typeface="Wingdings" pitchFamily="2" charset="2"/>
              <a:buChar char="Ø"/>
              <a:tabLst>
                <a:tab pos="457200" algn="l"/>
              </a:tabLst>
            </a:pPr>
            <a:r>
              <a:rPr lang="lt-LT" dirty="0" smtClean="0">
                <a:effectLst/>
                <a:latin typeface="Times New Roman"/>
                <a:ea typeface="Times New Roman"/>
              </a:rPr>
              <a:t>Mokykite surasti atsakymą į klausimą vadovėlyje.</a:t>
            </a:r>
          </a:p>
          <a:p>
            <a:pPr lvl="0" algn="just">
              <a:buFont typeface="Wingdings" pitchFamily="2" charset="2"/>
              <a:buChar char="Ø"/>
              <a:tabLst>
                <a:tab pos="457200" algn="l"/>
              </a:tabLst>
            </a:pPr>
            <a:r>
              <a:rPr lang="lt-LT" dirty="0" smtClean="0">
                <a:effectLst/>
                <a:latin typeface="Times New Roman"/>
                <a:ea typeface="Times New Roman"/>
              </a:rPr>
              <a:t>Suteikite galimybę klasėje atsakyti į nesudėtingus klausimus.</a:t>
            </a:r>
          </a:p>
          <a:p>
            <a:pPr lvl="0" algn="just">
              <a:buFont typeface="Wingdings" pitchFamily="2" charset="2"/>
              <a:buChar char="Ø"/>
              <a:tabLst>
                <a:tab pos="457200" algn="l"/>
              </a:tabLst>
            </a:pPr>
            <a:r>
              <a:rPr lang="lt-LT" dirty="0" smtClean="0">
                <a:effectLst/>
                <a:latin typeface="Times New Roman"/>
                <a:ea typeface="Times New Roman"/>
              </a:rPr>
              <a:t>Mokykite naudotis daugybos, matų lentelėmis, taisyklių kortelėmis, atmintinėmis.</a:t>
            </a:r>
          </a:p>
          <a:p>
            <a:pPr lvl="0" algn="just">
              <a:buFont typeface="Wingdings" pitchFamily="2" charset="2"/>
              <a:buChar char="Ø"/>
              <a:tabLst>
                <a:tab pos="457200" algn="l"/>
              </a:tabLst>
            </a:pPr>
            <a:r>
              <a:rPr lang="lt-LT" dirty="0" smtClean="0">
                <a:effectLst/>
                <a:latin typeface="Times New Roman"/>
                <a:ea typeface="Times New Roman"/>
              </a:rPr>
              <a:t>Nuolat kartokite, grįžkite prie ankstesnės informacijos.</a:t>
            </a:r>
          </a:p>
          <a:p>
            <a:pPr lvl="0" algn="just">
              <a:buFont typeface="Wingdings" pitchFamily="2" charset="2"/>
              <a:buChar char="Ø"/>
              <a:tabLst>
                <a:tab pos="457200" algn="l"/>
              </a:tabLst>
            </a:pPr>
            <a:r>
              <a:rPr lang="lt-LT" dirty="0" smtClean="0">
                <a:effectLst/>
                <a:latin typeface="Times New Roman"/>
                <a:ea typeface="Times New Roman"/>
              </a:rPr>
              <a:t>Kaitaliokite veiklos rūšis: rašymo, skaitymo užduotis keiskite praktine konstravimo, modeliavimo, stebėjimo veikla.</a:t>
            </a:r>
          </a:p>
          <a:p>
            <a:pPr lvl="0" algn="just">
              <a:buFont typeface="Wingdings" pitchFamily="2" charset="2"/>
              <a:buChar char="Ø"/>
              <a:tabLst>
                <a:tab pos="457200" algn="l"/>
              </a:tabLst>
            </a:pPr>
            <a:r>
              <a:rPr lang="lt-LT" dirty="0" smtClean="0">
                <a:effectLst/>
                <a:latin typeface="Times New Roman"/>
                <a:ea typeface="Times New Roman"/>
              </a:rPr>
              <a:t>Leiskite naudotis lentelėmis, atmintinėmis rašant savarankiškus ir kontrolinius darbus.</a:t>
            </a:r>
          </a:p>
          <a:p>
            <a:pPr lvl="0" algn="just">
              <a:buFont typeface="Wingdings" pitchFamily="2" charset="2"/>
              <a:buChar char="Ø"/>
              <a:tabLst>
                <a:tab pos="457200" algn="l"/>
              </a:tabLst>
            </a:pPr>
            <a:r>
              <a:rPr lang="lt-LT" dirty="0" smtClean="0">
                <a:effectLst/>
                <a:latin typeface="Times New Roman"/>
                <a:ea typeface="Times New Roman"/>
              </a:rPr>
              <a:t>Mokykite planuoti savo veiklą, tik atlikus vieną užduotį imtis kitos, užbaigti užduotį, pasitikrinti klaidas.</a:t>
            </a:r>
          </a:p>
          <a:p>
            <a:pPr lvl="0" algn="just">
              <a:buFont typeface="Wingdings" pitchFamily="2" charset="2"/>
              <a:buChar char="Ø"/>
              <a:tabLst>
                <a:tab pos="457200" algn="l"/>
              </a:tabLst>
            </a:pPr>
            <a:r>
              <a:rPr lang="lt-LT" dirty="0" smtClean="0">
                <a:effectLst/>
                <a:latin typeface="Times New Roman"/>
                <a:ea typeface="Times New Roman"/>
              </a:rPr>
              <a:t>Padrąsinkite mokinį veikti savarankiškai.</a:t>
            </a:r>
          </a:p>
          <a:p>
            <a:pPr lvl="0" algn="just">
              <a:buFont typeface="Wingdings" pitchFamily="2" charset="2"/>
              <a:buChar char="Ø"/>
              <a:tabLst>
                <a:tab pos="457200" algn="l"/>
              </a:tabLst>
            </a:pPr>
            <a:r>
              <a:rPr lang="lt-LT" dirty="0" smtClean="0">
                <a:effectLst/>
                <a:latin typeface="Times New Roman"/>
                <a:ea typeface="Times New Roman"/>
              </a:rPr>
              <a:t>Pastebėkite ir skatinkite už menkiausią pažangą.</a:t>
            </a:r>
          </a:p>
          <a:p>
            <a:pPr marL="0" indent="0" algn="just">
              <a:spcAft>
                <a:spcPts val="0"/>
              </a:spcAft>
              <a:buNone/>
            </a:pPr>
            <a:endParaRPr lang="lt-LT" dirty="0" smtClean="0">
              <a:effectLst/>
              <a:latin typeface="Times New Roman"/>
              <a:ea typeface="Times New Roman"/>
            </a:endParaRPr>
          </a:p>
          <a:p>
            <a:endParaRPr lang="lt-LT" dirty="0"/>
          </a:p>
        </p:txBody>
      </p:sp>
      <p:sp>
        <p:nvSpPr>
          <p:cNvPr id="2" name="Antraštė 1"/>
          <p:cNvSpPr>
            <a:spLocks noGrp="1"/>
          </p:cNvSpPr>
          <p:nvPr>
            <p:ph type="title"/>
          </p:nvPr>
        </p:nvSpPr>
        <p:spPr>
          <a:xfrm>
            <a:off x="457200" y="188640"/>
            <a:ext cx="8229600" cy="1228998"/>
          </a:xfrm>
        </p:spPr>
        <p:txBody>
          <a:bodyPr>
            <a:normAutofit fontScale="90000"/>
          </a:bodyPr>
          <a:lstStyle/>
          <a:p>
            <a:pPr marL="342900" lvl="0" indent="-342900">
              <a:spcBef>
                <a:spcPct val="20000"/>
              </a:spcBef>
            </a:pPr>
            <a:r>
              <a:rPr lang="lt-LT" sz="1000" b="1" dirty="0" smtClean="0">
                <a:solidFill>
                  <a:prstClr val="black"/>
                </a:solidFill>
                <a:latin typeface="Times New Roman"/>
                <a:ea typeface="Times New Roman"/>
                <a:cs typeface="+mn-cs"/>
              </a:rPr>
              <a:t/>
            </a:r>
            <a:br>
              <a:rPr lang="lt-LT" sz="1000" b="1" dirty="0" smtClean="0">
                <a:solidFill>
                  <a:prstClr val="black"/>
                </a:solidFill>
                <a:latin typeface="Times New Roman"/>
                <a:ea typeface="Times New Roman"/>
                <a:cs typeface="+mn-cs"/>
              </a:rPr>
            </a:br>
            <a:r>
              <a:rPr lang="lt-LT" sz="1000" b="1" dirty="0">
                <a:solidFill>
                  <a:prstClr val="black"/>
                </a:solidFill>
                <a:latin typeface="Times New Roman"/>
                <a:ea typeface="Times New Roman"/>
                <a:cs typeface="+mn-cs"/>
              </a:rPr>
              <a:t/>
            </a:r>
            <a:br>
              <a:rPr lang="lt-LT" sz="1000" b="1" dirty="0">
                <a:solidFill>
                  <a:prstClr val="black"/>
                </a:solidFill>
                <a:latin typeface="Times New Roman"/>
                <a:ea typeface="Times New Roman"/>
                <a:cs typeface="+mn-cs"/>
              </a:rPr>
            </a:br>
            <a:r>
              <a:rPr lang="lt-LT" sz="1000" b="1" dirty="0" smtClean="0">
                <a:solidFill>
                  <a:prstClr val="black"/>
                </a:solidFill>
                <a:latin typeface="Times New Roman"/>
                <a:ea typeface="Times New Roman"/>
                <a:cs typeface="+mn-cs"/>
              </a:rPr>
              <a:t/>
            </a:r>
            <a:br>
              <a:rPr lang="lt-LT" sz="1000" b="1" dirty="0" smtClean="0">
                <a:solidFill>
                  <a:prstClr val="black"/>
                </a:solidFill>
                <a:latin typeface="Times New Roman"/>
                <a:ea typeface="Times New Roman"/>
                <a:cs typeface="+mn-cs"/>
              </a:rPr>
            </a:br>
            <a:r>
              <a:rPr lang="lt-LT" sz="1000" b="1" dirty="0">
                <a:solidFill>
                  <a:prstClr val="black"/>
                </a:solidFill>
                <a:latin typeface="Times New Roman"/>
                <a:ea typeface="Times New Roman"/>
                <a:cs typeface="+mn-cs"/>
              </a:rPr>
              <a:t/>
            </a:r>
            <a:br>
              <a:rPr lang="lt-LT" sz="1000" b="1" dirty="0">
                <a:solidFill>
                  <a:prstClr val="black"/>
                </a:solidFill>
                <a:latin typeface="Times New Roman"/>
                <a:ea typeface="Times New Roman"/>
                <a:cs typeface="+mn-cs"/>
              </a:rPr>
            </a:br>
            <a:r>
              <a:rPr lang="lt-LT" sz="1000" b="1" dirty="0" smtClean="0">
                <a:solidFill>
                  <a:prstClr val="black"/>
                </a:solidFill>
                <a:latin typeface="Times New Roman"/>
                <a:ea typeface="Times New Roman"/>
                <a:cs typeface="+mn-cs"/>
              </a:rPr>
              <a:t/>
            </a:r>
            <a:br>
              <a:rPr lang="lt-LT" sz="1000" b="1" dirty="0" smtClean="0">
                <a:solidFill>
                  <a:prstClr val="black"/>
                </a:solidFill>
                <a:latin typeface="Times New Roman"/>
                <a:ea typeface="Times New Roman"/>
                <a:cs typeface="+mn-cs"/>
              </a:rPr>
            </a:br>
            <a:r>
              <a:rPr lang="lt-LT" sz="1000" b="1" dirty="0" smtClean="0">
                <a:solidFill>
                  <a:prstClr val="black"/>
                </a:solidFill>
                <a:latin typeface="Times New Roman"/>
                <a:ea typeface="Times New Roman"/>
                <a:cs typeface="+mn-cs"/>
              </a:rPr>
              <a:t/>
            </a:r>
            <a:br>
              <a:rPr lang="lt-LT" sz="1000" b="1" dirty="0" smtClean="0">
                <a:solidFill>
                  <a:prstClr val="black"/>
                </a:solidFill>
                <a:latin typeface="Times New Roman"/>
                <a:ea typeface="Times New Roman"/>
                <a:cs typeface="+mn-cs"/>
              </a:rPr>
            </a:br>
            <a:r>
              <a:rPr lang="lt-LT" sz="1000" b="1" dirty="0">
                <a:solidFill>
                  <a:prstClr val="black"/>
                </a:solidFill>
                <a:latin typeface="Times New Roman"/>
                <a:ea typeface="Times New Roman"/>
                <a:cs typeface="+mn-cs"/>
              </a:rPr>
              <a:t/>
            </a:r>
            <a:br>
              <a:rPr lang="lt-LT" sz="1000" b="1" dirty="0">
                <a:solidFill>
                  <a:prstClr val="black"/>
                </a:solidFill>
                <a:latin typeface="Times New Roman"/>
                <a:ea typeface="Times New Roman"/>
                <a:cs typeface="+mn-cs"/>
              </a:rPr>
            </a:br>
            <a:r>
              <a:rPr lang="lt-LT" sz="1000" b="1" dirty="0" smtClean="0">
                <a:solidFill>
                  <a:prstClr val="black"/>
                </a:solidFill>
                <a:latin typeface="Times New Roman"/>
                <a:ea typeface="Times New Roman"/>
                <a:cs typeface="+mn-cs"/>
              </a:rPr>
              <a:t/>
            </a:r>
            <a:br>
              <a:rPr lang="lt-LT" sz="1000" b="1" dirty="0" smtClean="0">
                <a:solidFill>
                  <a:prstClr val="black"/>
                </a:solidFill>
                <a:latin typeface="Times New Roman"/>
                <a:ea typeface="Times New Roman"/>
                <a:cs typeface="+mn-cs"/>
              </a:rPr>
            </a:br>
            <a:r>
              <a:rPr lang="lt-LT" sz="3600" b="1" dirty="0" smtClean="0">
                <a:solidFill>
                  <a:schemeClr val="tx1"/>
                </a:solidFill>
                <a:latin typeface="Times New Roman"/>
                <a:ea typeface="Times New Roman"/>
                <a:cs typeface="+mn-cs"/>
              </a:rPr>
              <a:t>Rekomendacijos </a:t>
            </a:r>
            <a:r>
              <a:rPr lang="lt-LT" sz="3600" b="1" dirty="0">
                <a:solidFill>
                  <a:schemeClr val="tx1"/>
                </a:solidFill>
                <a:latin typeface="Times New Roman"/>
                <a:ea typeface="Times New Roman"/>
                <a:cs typeface="+mn-cs"/>
              </a:rPr>
              <a:t>dirbant su sutrikusio intelekto mokiniais</a:t>
            </a:r>
            <a:r>
              <a:rPr lang="lt-LT" sz="4000" dirty="0">
                <a:solidFill>
                  <a:schemeClr val="tx1"/>
                </a:solidFill>
                <a:latin typeface="Times New Roman"/>
                <a:ea typeface="Times New Roman"/>
                <a:cs typeface="+mn-cs"/>
              </a:rPr>
              <a:t/>
            </a:r>
            <a:br>
              <a:rPr lang="lt-LT" sz="4000" dirty="0">
                <a:solidFill>
                  <a:schemeClr val="tx1"/>
                </a:solidFill>
                <a:latin typeface="Times New Roman"/>
                <a:ea typeface="Times New Roman"/>
                <a:cs typeface="+mn-cs"/>
              </a:rPr>
            </a:br>
            <a:r>
              <a:rPr lang="lt-LT" sz="4000" b="1" dirty="0">
                <a:solidFill>
                  <a:prstClr val="black"/>
                </a:solidFill>
                <a:latin typeface="Times New Roman"/>
                <a:ea typeface="Times New Roman"/>
                <a:cs typeface="+mn-cs"/>
              </a:rPr>
              <a:t> </a:t>
            </a:r>
            <a:r>
              <a:rPr lang="lt-LT" sz="4000" dirty="0">
                <a:solidFill>
                  <a:prstClr val="black"/>
                </a:solidFill>
                <a:latin typeface="Times New Roman"/>
                <a:ea typeface="Times New Roman"/>
                <a:cs typeface="+mn-cs"/>
              </a:rPr>
              <a:t/>
            </a:r>
            <a:br>
              <a:rPr lang="lt-LT" sz="4000" dirty="0">
                <a:solidFill>
                  <a:prstClr val="black"/>
                </a:solidFill>
                <a:latin typeface="Times New Roman"/>
                <a:ea typeface="Times New Roman"/>
                <a:cs typeface="+mn-cs"/>
              </a:rPr>
            </a:br>
            <a:endParaRPr lang="lt-LT" sz="4000" dirty="0"/>
          </a:p>
        </p:txBody>
      </p:sp>
    </p:spTree>
    <p:extLst>
      <p:ext uri="{BB962C8B-B14F-4D97-AF65-F5344CB8AC3E}">
        <p14:creationId xmlns:p14="http://schemas.microsoft.com/office/powerpoint/2010/main" val="32854540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p:txBody>
          <a:bodyPr>
            <a:normAutofit fontScale="92500" lnSpcReduction="10000"/>
          </a:bodyPr>
          <a:lstStyle/>
          <a:p>
            <a:pPr marL="0" indent="0">
              <a:buNone/>
            </a:pPr>
            <a:r>
              <a:rPr lang="lt-LT" dirty="0" smtClean="0"/>
              <a:t>Įvairiapusius raidos sutrikimus sudaro:</a:t>
            </a:r>
          </a:p>
          <a:p>
            <a:pPr>
              <a:buFont typeface="Wingdings" pitchFamily="2" charset="2"/>
              <a:buChar char="Ø"/>
            </a:pPr>
            <a:r>
              <a:rPr lang="lt-LT" sz="1200" dirty="0" smtClean="0"/>
              <a:t>Vaikystės </a:t>
            </a:r>
            <a:r>
              <a:rPr lang="lt-LT" sz="1200" dirty="0" err="1" smtClean="0"/>
              <a:t>autizmas</a:t>
            </a:r>
            <a:r>
              <a:rPr lang="lt-LT" sz="1200" dirty="0" smtClean="0"/>
              <a:t> ;</a:t>
            </a:r>
          </a:p>
          <a:p>
            <a:pPr>
              <a:buFont typeface="Wingdings" pitchFamily="2" charset="2"/>
              <a:buChar char="Ø"/>
            </a:pPr>
            <a:r>
              <a:rPr lang="lt-LT" sz="1200" dirty="0" err="1" smtClean="0"/>
              <a:t>Atipiškas</a:t>
            </a:r>
            <a:r>
              <a:rPr lang="lt-LT" sz="1200" dirty="0" smtClean="0"/>
              <a:t> </a:t>
            </a:r>
            <a:r>
              <a:rPr lang="lt-LT" sz="1200" dirty="0" err="1" smtClean="0"/>
              <a:t>autizmas</a:t>
            </a:r>
            <a:r>
              <a:rPr lang="lt-LT" sz="1200" dirty="0" smtClean="0"/>
              <a:t>; </a:t>
            </a:r>
          </a:p>
          <a:p>
            <a:pPr>
              <a:buFont typeface="Wingdings" pitchFamily="2" charset="2"/>
              <a:buChar char="Ø"/>
            </a:pPr>
            <a:r>
              <a:rPr lang="lt-LT" sz="1200" dirty="0" err="1" smtClean="0"/>
              <a:t>Retto</a:t>
            </a:r>
            <a:r>
              <a:rPr lang="lt-LT" sz="1200" dirty="0" smtClean="0"/>
              <a:t> sindromas ;</a:t>
            </a:r>
          </a:p>
          <a:p>
            <a:pPr>
              <a:buFont typeface="Wingdings" pitchFamily="2" charset="2"/>
              <a:buChar char="Ø"/>
            </a:pPr>
            <a:r>
              <a:rPr lang="lt-LT" sz="1200" dirty="0" smtClean="0"/>
              <a:t>Kiti </a:t>
            </a:r>
            <a:r>
              <a:rPr lang="lt-LT" sz="1200" dirty="0" err="1" smtClean="0"/>
              <a:t>dezintegraciniai</a:t>
            </a:r>
            <a:r>
              <a:rPr lang="lt-LT" sz="1200" dirty="0" smtClean="0"/>
              <a:t> vaikystės sutrikimai ;</a:t>
            </a:r>
          </a:p>
          <a:p>
            <a:pPr>
              <a:buFont typeface="Wingdings" pitchFamily="2" charset="2"/>
              <a:buChar char="Ø"/>
            </a:pPr>
            <a:r>
              <a:rPr lang="lt-LT" sz="1200" dirty="0" err="1" smtClean="0"/>
              <a:t>Hiperaktyvus</a:t>
            </a:r>
            <a:r>
              <a:rPr lang="lt-LT" sz="1200" dirty="0" smtClean="0"/>
              <a:t> sutrikimas, susijęs su protiniu atsilikimu ir stereotipiniais judesiais ;</a:t>
            </a:r>
          </a:p>
          <a:p>
            <a:pPr>
              <a:buFont typeface="Wingdings" pitchFamily="2" charset="2"/>
              <a:buChar char="Ø"/>
            </a:pPr>
            <a:r>
              <a:rPr lang="lt-LT" sz="1200" dirty="0" err="1" smtClean="0"/>
              <a:t>Aspergerio</a:t>
            </a:r>
            <a:r>
              <a:rPr lang="lt-LT" sz="1200" dirty="0" smtClean="0"/>
              <a:t> sindromas ;</a:t>
            </a:r>
          </a:p>
          <a:p>
            <a:pPr>
              <a:buFont typeface="Wingdings" pitchFamily="2" charset="2"/>
              <a:buChar char="Ø"/>
            </a:pPr>
            <a:r>
              <a:rPr lang="lt-LT" sz="1200" dirty="0" smtClean="0"/>
              <a:t>Kiti įvairiapusiai raidos sutrikimai. </a:t>
            </a:r>
          </a:p>
          <a:p>
            <a:pPr>
              <a:buFont typeface="Wingdings" pitchFamily="2" charset="2"/>
              <a:buChar char="Ø"/>
            </a:pPr>
            <a:r>
              <a:rPr lang="lt-LT" sz="1200" dirty="0" smtClean="0"/>
              <a:t>Nepatikslintas įvairiapusis raidos sutrikimas. </a:t>
            </a:r>
          </a:p>
          <a:p>
            <a:pPr marL="0" indent="0">
              <a:buNone/>
            </a:pPr>
            <a:r>
              <a:rPr lang="lt-LT" sz="1200" dirty="0" smtClean="0"/>
              <a:t>Įvairiapusiai raidos sutrikimai pasireiškia kokybiniais socialinio bendravimo ir komunikacijos sutrikimais bei ribotu, stereotipiniu ir pasikartojančiu interesų ir veiklos pobūdžiu. Dažniausiai raida būna sutrikusi nuo pat kūdikystės arba, išimtiniais atvejais, sutrikimas išryškėja per pirmuosius penkerius gyvenimo metus. Dažnai (nors ne visada) būna tam tikro laipsnio bendras kognityvinės veiklos pažeidimas, elgesys neatitinka amžiui būdingo elgesio. Perdėtas jautrumas tam tikriems garsams, kvapams, </a:t>
            </a:r>
            <a:r>
              <a:rPr lang="lt-LT" sz="1200" dirty="0" err="1" smtClean="0"/>
              <a:t>tekstūroms</a:t>
            </a:r>
            <a:r>
              <a:rPr lang="lt-LT" sz="1200" dirty="0"/>
              <a:t> </a:t>
            </a:r>
            <a:r>
              <a:rPr lang="lt-LT" sz="1200" dirty="0" smtClean="0"/>
              <a:t>ar prisilietimams.</a:t>
            </a:r>
          </a:p>
          <a:p>
            <a:pPr marL="0" indent="0">
              <a:buNone/>
            </a:pPr>
            <a:r>
              <a:rPr lang="lt-LT" sz="1200" dirty="0" smtClean="0"/>
              <a:t>Šie asmenys dažnai nesuvokia socialinio konteksto, pajuokavimų, sarkazmo. Neinterpretuoja kūno kalbos, veido mimikos. Ypatingai svarbi rutina, aiški aplinka ir  tiesioginė informacija. </a:t>
            </a:r>
          </a:p>
          <a:p>
            <a:pPr marL="0" indent="0">
              <a:buNone/>
            </a:pPr>
            <a:r>
              <a:rPr lang="lt-LT" sz="1200" dirty="0" smtClean="0"/>
              <a:t>Šiuos asmenis svarbu mokyti socialinio konteksto, naudoti vaizdų paaiškinimą. </a:t>
            </a:r>
            <a:r>
              <a:rPr lang="lt-LT" sz="1200" dirty="0" err="1" smtClean="0"/>
              <a:t>Neuroįvairiems</a:t>
            </a:r>
            <a:r>
              <a:rPr lang="lt-LT" sz="1200" dirty="0" smtClean="0"/>
              <a:t> asmenims svarbios visos socialinės temos ( draugystė, santykiai, žmonių emocijos, saugumas aplinkoje ir internetinėje erdvėje , savigarba ir kt.). </a:t>
            </a:r>
            <a:endParaRPr lang="lt-LT" sz="1200" dirty="0"/>
          </a:p>
        </p:txBody>
      </p:sp>
      <p:sp>
        <p:nvSpPr>
          <p:cNvPr id="2" name="Antraštė 1"/>
          <p:cNvSpPr>
            <a:spLocks noGrp="1"/>
          </p:cNvSpPr>
          <p:nvPr>
            <p:ph type="title"/>
          </p:nvPr>
        </p:nvSpPr>
        <p:spPr>
          <a:xfrm>
            <a:off x="457200" y="188640"/>
            <a:ext cx="8229600" cy="1584176"/>
          </a:xfrm>
        </p:spPr>
        <p:txBody>
          <a:bodyPr>
            <a:noAutofit/>
          </a:bodyPr>
          <a:lstStyle/>
          <a:p>
            <a:r>
              <a:rPr lang="lt-LT" dirty="0" smtClean="0">
                <a:solidFill>
                  <a:schemeClr val="tx1"/>
                </a:solidFill>
                <a:latin typeface="Arial Black" pitchFamily="34" charset="0"/>
              </a:rPr>
              <a:t>ĮVAIRIAPUSIAI RAIDOS SUTRIKIMAI</a:t>
            </a:r>
            <a:endParaRPr lang="lt-LT" dirty="0">
              <a:solidFill>
                <a:schemeClr val="tx1"/>
              </a:solidFill>
              <a:latin typeface="Arial Black" pitchFamily="34" charset="0"/>
            </a:endParaRPr>
          </a:p>
        </p:txBody>
      </p:sp>
    </p:spTree>
    <p:extLst>
      <p:ext uri="{BB962C8B-B14F-4D97-AF65-F5344CB8AC3E}">
        <p14:creationId xmlns:p14="http://schemas.microsoft.com/office/powerpoint/2010/main" val="41105645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p:txBody>
          <a:bodyPr>
            <a:normAutofit/>
          </a:bodyPr>
          <a:lstStyle/>
          <a:p>
            <a:pPr marL="0" indent="0">
              <a:buNone/>
            </a:pPr>
            <a:r>
              <a:rPr lang="lt-LT" sz="1600" b="1" dirty="0" smtClean="0">
                <a:latin typeface="Times New Roman" pitchFamily="18" charset="0"/>
                <a:cs typeface="Times New Roman" pitchFamily="18" charset="0"/>
              </a:rPr>
              <a:t>Parinkite tinkamas intervencijas, skirtas: </a:t>
            </a:r>
          </a:p>
          <a:p>
            <a:pPr>
              <a:buFont typeface="Wingdings" pitchFamily="2" charset="2"/>
              <a:buChar char="Ø"/>
            </a:pPr>
            <a:r>
              <a:rPr lang="lt-LT" sz="1600" dirty="0" smtClean="0">
                <a:latin typeface="Times New Roman" pitchFamily="18" charset="0"/>
                <a:cs typeface="Times New Roman" pitchFamily="18" charset="0"/>
              </a:rPr>
              <a:t>pozityvaus elgesio palaikymui ugdymo įstaigoje ir namuose; </a:t>
            </a:r>
          </a:p>
          <a:p>
            <a:pPr>
              <a:buFont typeface="Wingdings" pitchFamily="2" charset="2"/>
              <a:buChar char="Ø"/>
            </a:pPr>
            <a:r>
              <a:rPr lang="lt-LT" sz="1600" dirty="0" smtClean="0">
                <a:latin typeface="Times New Roman" pitchFamily="18" charset="0"/>
                <a:cs typeface="Times New Roman" pitchFamily="18" charset="0"/>
              </a:rPr>
              <a:t>tinkamam aplinkos pritaikymui;</a:t>
            </a:r>
          </a:p>
          <a:p>
            <a:pPr>
              <a:buFont typeface="Wingdings" pitchFamily="2" charset="2"/>
              <a:buChar char="Ø"/>
            </a:pPr>
            <a:r>
              <a:rPr lang="lt-LT" sz="1600" dirty="0" smtClean="0">
                <a:latin typeface="Times New Roman" pitchFamily="18" charset="0"/>
                <a:cs typeface="Times New Roman" pitchFamily="18" charset="0"/>
              </a:rPr>
              <a:t>struktūruotam ugdymui; </a:t>
            </a:r>
          </a:p>
          <a:p>
            <a:pPr>
              <a:buFont typeface="Wingdings" pitchFamily="2" charset="2"/>
              <a:buChar char="Ø"/>
            </a:pPr>
            <a:r>
              <a:rPr lang="lt-LT" sz="1600" dirty="0" smtClean="0">
                <a:latin typeface="Times New Roman" pitchFamily="18" charset="0"/>
                <a:cs typeface="Times New Roman" pitchFamily="18" charset="0"/>
              </a:rPr>
              <a:t>pokyčių valdymui, perėjimams;</a:t>
            </a:r>
          </a:p>
          <a:p>
            <a:pPr>
              <a:buFont typeface="Wingdings" pitchFamily="2" charset="2"/>
              <a:buChar char="Ø"/>
            </a:pPr>
            <a:r>
              <a:rPr lang="lt-LT" sz="1600" dirty="0" smtClean="0">
                <a:latin typeface="Times New Roman" pitchFamily="18" charset="0"/>
                <a:cs typeface="Times New Roman" pitchFamily="18" charset="0"/>
              </a:rPr>
              <a:t> socialinių įgūdžių ugdymui; </a:t>
            </a:r>
          </a:p>
          <a:p>
            <a:pPr>
              <a:buFont typeface="Wingdings" pitchFamily="2" charset="2"/>
              <a:buChar char="Ø"/>
            </a:pPr>
            <a:r>
              <a:rPr lang="lt-LT" sz="1600" dirty="0">
                <a:latin typeface="Times New Roman" pitchFamily="18" charset="0"/>
                <a:cs typeface="Times New Roman" pitchFamily="18" charset="0"/>
              </a:rPr>
              <a:t> </a:t>
            </a:r>
            <a:r>
              <a:rPr lang="lt-LT" sz="1600" dirty="0" smtClean="0">
                <a:latin typeface="Times New Roman" pitchFamily="18" charset="0"/>
                <a:cs typeface="Times New Roman" pitchFamily="18" charset="0"/>
              </a:rPr>
              <a:t>komunikacijos \ kalbos skatinimui; </a:t>
            </a:r>
          </a:p>
          <a:p>
            <a:pPr>
              <a:buFont typeface="Wingdings" pitchFamily="2" charset="2"/>
              <a:buChar char="Ø"/>
            </a:pPr>
            <a:r>
              <a:rPr lang="lt-LT" sz="1600" dirty="0">
                <a:latin typeface="Times New Roman" pitchFamily="18" charset="0"/>
                <a:cs typeface="Times New Roman" pitchFamily="18" charset="0"/>
              </a:rPr>
              <a:t> </a:t>
            </a:r>
            <a:r>
              <a:rPr lang="lt-LT" sz="1600" dirty="0" smtClean="0">
                <a:latin typeface="Times New Roman" pitchFamily="18" charset="0"/>
                <a:cs typeface="Times New Roman" pitchFamily="18" charset="0"/>
              </a:rPr>
              <a:t>dėmesio sutelkimui;</a:t>
            </a:r>
          </a:p>
          <a:p>
            <a:pPr>
              <a:buFont typeface="Wingdings" pitchFamily="2" charset="2"/>
              <a:buChar char="Ø"/>
            </a:pPr>
            <a:r>
              <a:rPr lang="lt-LT" sz="1600" dirty="0" smtClean="0">
                <a:latin typeface="Times New Roman" pitchFamily="18" charset="0"/>
                <a:cs typeface="Times New Roman" pitchFamily="18" charset="0"/>
              </a:rPr>
              <a:t> klasės valdymui; </a:t>
            </a:r>
          </a:p>
          <a:p>
            <a:pPr>
              <a:buFont typeface="Wingdings" pitchFamily="2" charset="2"/>
              <a:buChar char="Ø"/>
            </a:pPr>
            <a:r>
              <a:rPr lang="lt-LT" sz="1600" dirty="0" smtClean="0">
                <a:latin typeface="Times New Roman" pitchFamily="18" charset="0"/>
                <a:cs typeface="Times New Roman" pitchFamily="18" charset="0"/>
              </a:rPr>
              <a:t>krizės valdymui; </a:t>
            </a:r>
          </a:p>
          <a:p>
            <a:pPr>
              <a:buFont typeface="Wingdings" pitchFamily="2" charset="2"/>
              <a:buChar char="Ø"/>
            </a:pPr>
            <a:r>
              <a:rPr lang="lt-LT" sz="1600" dirty="0" smtClean="0">
                <a:latin typeface="Times New Roman" pitchFamily="18" charset="0"/>
                <a:cs typeface="Times New Roman" pitchFamily="18" charset="0"/>
              </a:rPr>
              <a:t>savireguliacijai ir savikontrolei.</a:t>
            </a:r>
          </a:p>
          <a:p>
            <a:pPr marL="0" indent="0">
              <a:buNone/>
            </a:pPr>
            <a:endParaRPr lang="lt-LT" sz="1700" dirty="0"/>
          </a:p>
        </p:txBody>
      </p:sp>
      <p:sp>
        <p:nvSpPr>
          <p:cNvPr id="2" name="Antraštė 1"/>
          <p:cNvSpPr>
            <a:spLocks noGrp="1"/>
          </p:cNvSpPr>
          <p:nvPr>
            <p:ph type="title"/>
          </p:nvPr>
        </p:nvSpPr>
        <p:spPr/>
        <p:txBody>
          <a:bodyPr>
            <a:noAutofit/>
          </a:bodyPr>
          <a:lstStyle/>
          <a:p>
            <a:r>
              <a:rPr lang="lt-LT" sz="3600" b="1" dirty="0" smtClean="0">
                <a:solidFill>
                  <a:schemeClr val="tx1"/>
                </a:solidFill>
                <a:latin typeface="Times New Roman" pitchFamily="18" charset="0"/>
                <a:cs typeface="Times New Roman" pitchFamily="18" charset="0"/>
              </a:rPr>
              <a:t>Rekomendacijos dirbant su įvairiapusiais raidos sutrikimais</a:t>
            </a:r>
            <a:endParaRPr lang="lt-LT" sz="3600"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2497031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a:xfrm>
            <a:off x="457200" y="548680"/>
            <a:ext cx="8229600" cy="5577483"/>
          </a:xfrm>
        </p:spPr>
        <p:txBody>
          <a:bodyPr>
            <a:normAutofit/>
          </a:bodyPr>
          <a:lstStyle/>
          <a:p>
            <a:pPr marL="0" lvl="0" indent="0">
              <a:buNone/>
            </a:pPr>
            <a:r>
              <a:rPr lang="lt-LT" sz="1200" b="1" dirty="0">
                <a:solidFill>
                  <a:prstClr val="black"/>
                </a:solidFill>
                <a:latin typeface="Times New Roman" pitchFamily="18" charset="0"/>
                <a:cs typeface="Times New Roman" pitchFamily="18" charset="0"/>
              </a:rPr>
              <a:t>Svarbu:</a:t>
            </a:r>
          </a:p>
          <a:p>
            <a:pPr lvl="0">
              <a:lnSpc>
                <a:spcPct val="120000"/>
              </a:lnSpc>
              <a:spcAft>
                <a:spcPts val="1000"/>
              </a:spcAft>
              <a:buFont typeface="Wingdings" pitchFamily="2" charset="2"/>
              <a:buChar char="Ø"/>
            </a:pPr>
            <a:r>
              <a:rPr lang="lt-LT" sz="1200" dirty="0">
                <a:solidFill>
                  <a:prstClr val="black"/>
                </a:solidFill>
                <a:latin typeface="Times New Roman" pitchFamily="18" charset="0"/>
                <a:ea typeface="Calibri"/>
                <a:cs typeface="Times New Roman" pitchFamily="18" charset="0"/>
              </a:rPr>
              <a:t>Darbas kartu ir atskirai. (užtikrinti dirgiklių sumažinimą- ausinės nepraleidžiančios garso, širma norint būti atskirai, pasiekiami asmeniniai nusiraminimo daiktai ir kt.).</a:t>
            </a:r>
          </a:p>
          <a:p>
            <a:pPr lvl="0">
              <a:lnSpc>
                <a:spcPct val="120000"/>
              </a:lnSpc>
              <a:spcAft>
                <a:spcPts val="1000"/>
              </a:spcAft>
              <a:buFont typeface="Wingdings" pitchFamily="2" charset="2"/>
              <a:buChar char="Ø"/>
            </a:pPr>
            <a:r>
              <a:rPr lang="lt-LT" sz="1200" dirty="0">
                <a:solidFill>
                  <a:prstClr val="black"/>
                </a:solidFill>
                <a:latin typeface="Times New Roman" pitchFamily="18" charset="0"/>
                <a:ea typeface="Calibri"/>
                <a:cs typeface="Times New Roman" pitchFamily="18" charset="0"/>
              </a:rPr>
              <a:t>Kartu priimami sprendimai. Svarbu klausti, kas sumažina </a:t>
            </a:r>
            <a:r>
              <a:rPr lang="lt-LT" sz="1200" dirty="0" err="1">
                <a:solidFill>
                  <a:prstClr val="black"/>
                </a:solidFill>
                <a:latin typeface="Times New Roman" pitchFamily="18" charset="0"/>
                <a:ea typeface="Calibri"/>
                <a:cs typeface="Times New Roman" pitchFamily="18" charset="0"/>
              </a:rPr>
              <a:t>stresorius</a:t>
            </a:r>
            <a:r>
              <a:rPr lang="lt-LT" sz="1200" dirty="0">
                <a:solidFill>
                  <a:prstClr val="black"/>
                </a:solidFill>
                <a:latin typeface="Times New Roman" pitchFamily="18" charset="0"/>
                <a:ea typeface="Calibri"/>
                <a:cs typeface="Times New Roman" pitchFamily="18" charset="0"/>
              </a:rPr>
              <a:t>, dirgiklius paties asmens turinčio </a:t>
            </a:r>
            <a:r>
              <a:rPr lang="lt-LT" sz="1200" dirty="0" err="1">
                <a:solidFill>
                  <a:prstClr val="black"/>
                </a:solidFill>
                <a:latin typeface="Times New Roman" pitchFamily="18" charset="0"/>
                <a:ea typeface="Calibri"/>
                <a:cs typeface="Times New Roman" pitchFamily="18" charset="0"/>
              </a:rPr>
              <a:t>autizmo</a:t>
            </a:r>
            <a:r>
              <a:rPr lang="lt-LT" sz="1200" dirty="0">
                <a:solidFill>
                  <a:prstClr val="black"/>
                </a:solidFill>
                <a:latin typeface="Times New Roman" pitchFamily="18" charset="0"/>
                <a:ea typeface="Calibri"/>
                <a:cs typeface="Times New Roman" pitchFamily="18" charset="0"/>
              </a:rPr>
              <a:t> spektro sutrikimus. </a:t>
            </a:r>
          </a:p>
          <a:p>
            <a:pPr lvl="0">
              <a:lnSpc>
                <a:spcPct val="120000"/>
              </a:lnSpc>
              <a:spcAft>
                <a:spcPts val="1000"/>
              </a:spcAft>
              <a:buFont typeface="Wingdings" pitchFamily="2" charset="2"/>
              <a:buChar char="Ø"/>
            </a:pPr>
            <a:r>
              <a:rPr lang="lt-LT" sz="1200" dirty="0">
                <a:solidFill>
                  <a:prstClr val="black"/>
                </a:solidFill>
                <a:latin typeface="Times New Roman" pitchFamily="18" charset="0"/>
                <a:ea typeface="Calibri"/>
                <a:cs typeface="Times New Roman" pitchFamily="18" charset="0"/>
              </a:rPr>
              <a:t>Teikti daug socialinės informacijos apie lytiškumą, draugystę, darbą ir kitas socialines sferas, kadangi tai ypatingai pažeidžiama žmonių grupė šioje srityje.</a:t>
            </a:r>
          </a:p>
          <a:p>
            <a:pPr lvl="0">
              <a:lnSpc>
                <a:spcPct val="120000"/>
              </a:lnSpc>
              <a:spcAft>
                <a:spcPts val="1000"/>
              </a:spcAft>
              <a:buFont typeface="Wingdings" pitchFamily="2" charset="2"/>
              <a:buChar char="Ø"/>
            </a:pPr>
            <a:r>
              <a:rPr lang="lt-LT" sz="1200" dirty="0">
                <a:solidFill>
                  <a:prstClr val="black"/>
                </a:solidFill>
                <a:latin typeface="Times New Roman" pitchFamily="18" charset="0"/>
                <a:ea typeface="Calibri"/>
                <a:cs typeface="Times New Roman" pitchFamily="18" charset="0"/>
              </a:rPr>
              <a:t>Pagal galimybes taikyti „ Bičiulio programą“, priskiriant žmogų, kuris gali padėti susigaudyti supančioje aplinkoje.</a:t>
            </a:r>
          </a:p>
          <a:p>
            <a:pPr lvl="0">
              <a:lnSpc>
                <a:spcPct val="120000"/>
              </a:lnSpc>
              <a:spcAft>
                <a:spcPts val="1000"/>
              </a:spcAft>
              <a:buFont typeface="Wingdings" pitchFamily="2" charset="2"/>
              <a:buChar char="Ø"/>
            </a:pPr>
            <a:r>
              <a:rPr lang="lt-LT" sz="1200" dirty="0">
                <a:solidFill>
                  <a:prstClr val="black"/>
                </a:solidFill>
                <a:latin typeface="Times New Roman" pitchFamily="18" charset="0"/>
                <a:ea typeface="Calibri"/>
                <a:cs typeface="Times New Roman" pitchFamily="18" charset="0"/>
              </a:rPr>
              <a:t>Nuosava darbo, valgymo, poilsio vieta.</a:t>
            </a:r>
          </a:p>
          <a:p>
            <a:pPr lvl="0">
              <a:lnSpc>
                <a:spcPct val="120000"/>
              </a:lnSpc>
              <a:spcAft>
                <a:spcPts val="1000"/>
              </a:spcAft>
              <a:buFont typeface="Wingdings" pitchFamily="2" charset="2"/>
              <a:buChar char="Ø"/>
            </a:pPr>
            <a:r>
              <a:rPr lang="lt-LT" sz="1200" dirty="0">
                <a:solidFill>
                  <a:prstClr val="black"/>
                </a:solidFill>
                <a:latin typeface="Times New Roman" pitchFamily="18" charset="0"/>
                <a:ea typeface="Calibri"/>
                <a:cs typeface="Times New Roman" pitchFamily="18" charset="0"/>
              </a:rPr>
              <a:t>Bendradarbiavimas su šeima.</a:t>
            </a:r>
          </a:p>
          <a:p>
            <a:pPr lvl="0">
              <a:lnSpc>
                <a:spcPct val="120000"/>
              </a:lnSpc>
              <a:buFont typeface="Wingdings" pitchFamily="2" charset="2"/>
              <a:buChar char="Ø"/>
            </a:pPr>
            <a:r>
              <a:rPr lang="lt-LT" sz="1200" dirty="0">
                <a:solidFill>
                  <a:prstClr val="black"/>
                </a:solidFill>
                <a:latin typeface="Times New Roman" pitchFamily="18" charset="0"/>
                <a:cs typeface="Times New Roman" pitchFamily="18" charset="0"/>
              </a:rPr>
              <a:t>Naudokite vaizdinę dienotvarkę. Paveikslėliais ar simboliais nurodykite vaiko laukiančias dienos veiklas. Tai padės geriau suprasti, ką reikia atlikti, pereiti nuo vienos veiklos prie kitos, orientuotis laike ir tapti </a:t>
            </a:r>
            <a:r>
              <a:rPr lang="lt-LT" sz="1200" dirty="0" err="1">
                <a:solidFill>
                  <a:prstClr val="black"/>
                </a:solidFill>
                <a:latin typeface="Times New Roman" pitchFamily="18" charset="0"/>
                <a:cs typeface="Times New Roman" pitchFamily="18" charset="0"/>
              </a:rPr>
              <a:t>savarankiškesniu</a:t>
            </a:r>
            <a:r>
              <a:rPr lang="lt-LT" sz="1200" dirty="0">
                <a:solidFill>
                  <a:prstClr val="black"/>
                </a:solidFill>
                <a:latin typeface="Times New Roman" pitchFamily="18" charset="0"/>
                <a:cs typeface="Times New Roman" pitchFamily="18" charset="0"/>
              </a:rPr>
              <a:t>. </a:t>
            </a:r>
          </a:p>
          <a:p>
            <a:pPr lvl="0">
              <a:lnSpc>
                <a:spcPct val="120000"/>
              </a:lnSpc>
              <a:buFont typeface="Wingdings" pitchFamily="2" charset="2"/>
              <a:buChar char="Ø"/>
            </a:pPr>
            <a:r>
              <a:rPr lang="lt-LT" sz="1200" dirty="0">
                <a:solidFill>
                  <a:prstClr val="black"/>
                </a:solidFill>
                <a:latin typeface="Times New Roman" pitchFamily="18" charset="0"/>
                <a:cs typeface="Times New Roman" pitchFamily="18" charset="0"/>
              </a:rPr>
              <a:t>Veiklas struktūruokite. Padėkite vaikui suprasti, kada prasideda veikla, kiek bus užduočių, kada bus pertrauka, kada pabaiga, kas bus po to. </a:t>
            </a:r>
          </a:p>
          <a:p>
            <a:pPr lvl="0">
              <a:lnSpc>
                <a:spcPct val="120000"/>
              </a:lnSpc>
              <a:buFont typeface="Wingdings" pitchFamily="2" charset="2"/>
              <a:buChar char="Ø"/>
            </a:pPr>
            <a:r>
              <a:rPr lang="lt-LT" sz="1200" dirty="0">
                <a:solidFill>
                  <a:prstClr val="black"/>
                </a:solidFill>
                <a:latin typeface="Times New Roman" pitchFamily="18" charset="0"/>
                <a:cs typeface="Times New Roman" pitchFamily="18" charset="0"/>
              </a:rPr>
              <a:t>Naudokite daug įvairių vaizdinių priemonių. Sakykite trumpas ir aiškias instrukcijas, jas papildydami gestais, paveikslėliais, nuotraukų ar konkrečių pavyzdžių demonstravimu. Padrąsinkite mokinį veikti savarankiškai.</a:t>
            </a:r>
          </a:p>
          <a:p>
            <a:pPr marL="0" lvl="0" indent="0">
              <a:buNone/>
            </a:pPr>
            <a:r>
              <a:rPr lang="lt-LT" sz="1200" dirty="0">
                <a:solidFill>
                  <a:prstClr val="black"/>
                </a:solidFill>
                <a:latin typeface="Times New Roman" pitchFamily="18" charset="0"/>
                <a:cs typeface="Times New Roman" pitchFamily="18" charset="0"/>
              </a:rPr>
              <a:t>Daugiau informacijos: </a:t>
            </a:r>
            <a:r>
              <a:rPr lang="lt-LT" sz="1200" dirty="0">
                <a:solidFill>
                  <a:prstClr val="black"/>
                </a:solidFill>
                <a:latin typeface="Times New Roman" pitchFamily="18" charset="0"/>
                <a:cs typeface="Times New Roman" pitchFamily="18" charset="0"/>
                <a:hlinkClick r:id="rId2"/>
              </a:rPr>
              <a:t>https://srvks.lt/wp-content/uploads/2022/03/Emocine-perkrova.pdf</a:t>
            </a:r>
            <a:endParaRPr lang="lt-LT" sz="1200" dirty="0">
              <a:solidFill>
                <a:prstClr val="black"/>
              </a:solidFill>
              <a:latin typeface="Times New Roman" pitchFamily="18" charset="0"/>
              <a:cs typeface="Times New Roman" pitchFamily="18" charset="0"/>
            </a:endParaRPr>
          </a:p>
          <a:p>
            <a:endParaRPr lang="lt-LT" dirty="0"/>
          </a:p>
        </p:txBody>
      </p:sp>
    </p:spTree>
    <p:extLst>
      <p:ext uri="{BB962C8B-B14F-4D97-AF65-F5344CB8AC3E}">
        <p14:creationId xmlns:p14="http://schemas.microsoft.com/office/powerpoint/2010/main" val="41337900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p:txBody>
          <a:bodyPr>
            <a:normAutofit/>
          </a:bodyPr>
          <a:lstStyle/>
          <a:p>
            <a:pPr marL="0" indent="0">
              <a:buNone/>
            </a:pPr>
            <a:r>
              <a:rPr lang="lt-LT" sz="1200" dirty="0" smtClean="0">
                <a:latin typeface="Times New Roman" pitchFamily="18" charset="0"/>
                <a:cs typeface="Times New Roman" pitchFamily="18" charset="0"/>
              </a:rPr>
              <a:t>Tai vienas iš neurologinių sutrikimų, priskiriamų </a:t>
            </a:r>
            <a:r>
              <a:rPr lang="lt-LT" sz="1200" dirty="0" err="1" smtClean="0">
                <a:latin typeface="Times New Roman" pitchFamily="18" charset="0"/>
                <a:cs typeface="Times New Roman" pitchFamily="18" charset="0"/>
              </a:rPr>
              <a:t>autizmo</a:t>
            </a:r>
            <a:r>
              <a:rPr lang="lt-LT" sz="1200" dirty="0" smtClean="0">
                <a:latin typeface="Times New Roman" pitchFamily="18" charset="0"/>
                <a:cs typeface="Times New Roman" pitchFamily="18" charset="0"/>
              </a:rPr>
              <a:t> spektro sutrikimams. Būdingi tie patys socialinio bendravimo sutrikimai kaip ir </a:t>
            </a:r>
            <a:r>
              <a:rPr lang="lt-LT" sz="1200" dirty="0" err="1" smtClean="0">
                <a:latin typeface="Times New Roman" pitchFamily="18" charset="0"/>
                <a:cs typeface="Times New Roman" pitchFamily="18" charset="0"/>
              </a:rPr>
              <a:t>autizmo</a:t>
            </a:r>
            <a:r>
              <a:rPr lang="lt-LT" sz="1200" dirty="0" smtClean="0">
                <a:latin typeface="Times New Roman" pitchFamily="18" charset="0"/>
                <a:cs typeface="Times New Roman" pitchFamily="18" charset="0"/>
              </a:rPr>
              <a:t> atveju kartu su ribotu stereotipiniu, pasikartojančiu veiklos ir interesų ratu. Sutrikimas skiriasi nuo </a:t>
            </a:r>
            <a:r>
              <a:rPr lang="lt-LT" sz="1200" dirty="0" err="1" smtClean="0">
                <a:latin typeface="Times New Roman" pitchFamily="18" charset="0"/>
                <a:cs typeface="Times New Roman" pitchFamily="18" charset="0"/>
              </a:rPr>
              <a:t>autizmo</a:t>
            </a:r>
            <a:r>
              <a:rPr lang="lt-LT" sz="1200" dirty="0" smtClean="0">
                <a:latin typeface="Times New Roman" pitchFamily="18" charset="0"/>
                <a:cs typeface="Times New Roman" pitchFamily="18" charset="0"/>
              </a:rPr>
              <a:t> tuo, kad nėra bendro kalbos ar pažinimo raidos sulėtėjimo ar atsilikimo. </a:t>
            </a:r>
          </a:p>
          <a:p>
            <a:pPr>
              <a:buFont typeface="Wingdings" pitchFamily="2" charset="2"/>
              <a:buChar char="Ø"/>
            </a:pPr>
            <a:r>
              <a:rPr lang="lt-LT" sz="1200" dirty="0" err="1" smtClean="0">
                <a:latin typeface="Times New Roman" pitchFamily="18" charset="0"/>
                <a:cs typeface="Times New Roman" pitchFamily="18" charset="0"/>
              </a:rPr>
              <a:t>Aspergerio</a:t>
            </a:r>
            <a:r>
              <a:rPr lang="lt-LT" sz="1200" dirty="0" smtClean="0">
                <a:latin typeface="Times New Roman" pitchFamily="18" charset="0"/>
                <a:cs typeface="Times New Roman" pitchFamily="18" charset="0"/>
              </a:rPr>
              <a:t> </a:t>
            </a:r>
            <a:r>
              <a:rPr lang="lt-LT" sz="1200" dirty="0" err="1" smtClean="0">
                <a:latin typeface="Times New Roman" pitchFamily="18" charset="0"/>
                <a:cs typeface="Times New Roman" pitchFamily="18" charset="0"/>
              </a:rPr>
              <a:t>simdromą</a:t>
            </a:r>
            <a:r>
              <a:rPr lang="lt-LT" sz="1200" dirty="0" smtClean="0">
                <a:latin typeface="Times New Roman" pitchFamily="18" charset="0"/>
                <a:cs typeface="Times New Roman" pitchFamily="18" charset="0"/>
              </a:rPr>
              <a:t> turinčių vaikų esminiai bruožai:</a:t>
            </a:r>
          </a:p>
          <a:p>
            <a:pPr>
              <a:buFont typeface="Wingdings" pitchFamily="2" charset="2"/>
              <a:buChar char="Ø"/>
            </a:pPr>
            <a:r>
              <a:rPr lang="lt-LT" sz="1200" dirty="0" smtClean="0">
                <a:latin typeface="Times New Roman" pitchFamily="18" charset="0"/>
                <a:cs typeface="Times New Roman" pitchFamily="18" charset="0"/>
              </a:rPr>
              <a:t>Lėtesnė socialinė branda ir socialinis mąstymas;</a:t>
            </a:r>
          </a:p>
          <a:p>
            <a:pPr>
              <a:buFont typeface="Wingdings" pitchFamily="2" charset="2"/>
              <a:buChar char="Ø"/>
            </a:pPr>
            <a:r>
              <a:rPr lang="lt-LT" sz="1200" dirty="0" smtClean="0">
                <a:latin typeface="Times New Roman" pitchFamily="18" charset="0"/>
                <a:cs typeface="Times New Roman" pitchFamily="18" charset="0"/>
              </a:rPr>
              <a:t>Nebrandi </a:t>
            </a:r>
            <a:r>
              <a:rPr lang="lt-LT" sz="1200" dirty="0" err="1" smtClean="0">
                <a:latin typeface="Times New Roman" pitchFamily="18" charset="0"/>
                <a:cs typeface="Times New Roman" pitchFamily="18" charset="0"/>
              </a:rPr>
              <a:t>empatija</a:t>
            </a:r>
            <a:r>
              <a:rPr lang="lt-LT" sz="1200" dirty="0" smtClean="0">
                <a:latin typeface="Times New Roman" pitchFamily="18" charset="0"/>
                <a:cs typeface="Times New Roman" pitchFamily="18" charset="0"/>
              </a:rPr>
              <a:t>;</a:t>
            </a:r>
          </a:p>
          <a:p>
            <a:pPr>
              <a:buFont typeface="Wingdings" pitchFamily="2" charset="2"/>
              <a:buChar char="Ø"/>
            </a:pPr>
            <a:r>
              <a:rPr lang="lt-LT" sz="1200" dirty="0" smtClean="0">
                <a:latin typeface="Times New Roman" pitchFamily="18" charset="0"/>
                <a:cs typeface="Times New Roman" pitchFamily="18" charset="0"/>
              </a:rPr>
              <a:t>Negebėjimas susirasti draugų, dažnos vaikų pašaipos;</a:t>
            </a:r>
          </a:p>
          <a:p>
            <a:pPr>
              <a:buFont typeface="Wingdings" pitchFamily="2" charset="2"/>
              <a:buChar char="Ø"/>
            </a:pPr>
            <a:r>
              <a:rPr lang="lt-LT" sz="1200" dirty="0" smtClean="0">
                <a:latin typeface="Times New Roman" pitchFamily="18" charset="0"/>
                <a:cs typeface="Times New Roman" pitchFamily="18" charset="0"/>
              </a:rPr>
              <a:t>Bendravimo ir emocijų kontrolės problemos;</a:t>
            </a:r>
          </a:p>
          <a:p>
            <a:pPr>
              <a:buFont typeface="Wingdings" pitchFamily="2" charset="2"/>
              <a:buChar char="Ø"/>
            </a:pPr>
            <a:r>
              <a:rPr lang="lt-LT" sz="1200" dirty="0" smtClean="0">
                <a:latin typeface="Times New Roman" pitchFamily="18" charset="0"/>
                <a:cs typeface="Times New Roman" pitchFamily="18" charset="0"/>
              </a:rPr>
              <a:t>Neįprasti kalbos gebėjimai-sudėtingas žodynas ir sintaksė, tačiau atsilikę pokalbio palaikymo įgūdžiai;</a:t>
            </a:r>
          </a:p>
          <a:p>
            <a:pPr>
              <a:buFont typeface="Wingdings" pitchFamily="2" charset="2"/>
              <a:buChar char="Ø"/>
            </a:pPr>
            <a:r>
              <a:rPr lang="lt-LT" sz="1200" dirty="0" smtClean="0">
                <a:latin typeface="Times New Roman" pitchFamily="18" charset="0"/>
                <a:cs typeface="Times New Roman" pitchFamily="18" charset="0"/>
              </a:rPr>
              <a:t>Neįprastai intensyvus ir koncentruotas žavėjimasis kokiu nors dalyku (muzika, informacinėmis technologijomis ir </a:t>
            </a:r>
            <a:r>
              <a:rPr lang="lt-LT" sz="1200" dirty="0" err="1" smtClean="0">
                <a:latin typeface="Times New Roman" pitchFamily="18" charset="0"/>
                <a:cs typeface="Times New Roman" pitchFamily="18" charset="0"/>
              </a:rPr>
              <a:t>t.t</a:t>
            </a:r>
            <a:r>
              <a:rPr lang="lt-LT" sz="1200" dirty="0" smtClean="0">
                <a:latin typeface="Times New Roman" pitchFamily="18" charset="0"/>
                <a:cs typeface="Times New Roman" pitchFamily="18" charset="0"/>
              </a:rPr>
              <a:t>);</a:t>
            </a:r>
          </a:p>
          <a:p>
            <a:pPr>
              <a:buFont typeface="Wingdings" pitchFamily="2" charset="2"/>
              <a:buChar char="Ø"/>
            </a:pPr>
            <a:r>
              <a:rPr lang="lt-LT" sz="1200" dirty="0" smtClean="0">
                <a:latin typeface="Times New Roman" pitchFamily="18" charset="0"/>
                <a:cs typeface="Times New Roman" pitchFamily="18" charset="0"/>
              </a:rPr>
              <a:t>Negebėjimas per pamokas išlaikyti dėmesio;</a:t>
            </a:r>
          </a:p>
          <a:p>
            <a:pPr>
              <a:buFont typeface="Wingdings" pitchFamily="2" charset="2"/>
              <a:buChar char="Ø"/>
            </a:pPr>
            <a:r>
              <a:rPr lang="lt-LT" sz="1200" dirty="0" smtClean="0">
                <a:latin typeface="Times New Roman" pitchFamily="18" charset="0"/>
                <a:cs typeface="Times New Roman" pitchFamily="18" charset="0"/>
              </a:rPr>
              <a:t>Reikalinga pagalba ugdant savarankiškumą bei </a:t>
            </a:r>
            <a:r>
              <a:rPr lang="lt-LT" sz="1200" dirty="0">
                <a:latin typeface="Times New Roman" pitchFamily="18" charset="0"/>
                <a:cs typeface="Times New Roman" pitchFamily="18" charset="0"/>
              </a:rPr>
              <a:t>o</a:t>
            </a:r>
            <a:r>
              <a:rPr lang="lt-LT" sz="1200" dirty="0" smtClean="0">
                <a:latin typeface="Times New Roman" pitchFamily="18" charset="0"/>
                <a:cs typeface="Times New Roman" pitchFamily="18" charset="0"/>
              </a:rPr>
              <a:t>rganizacinius gebėjimus;</a:t>
            </a:r>
          </a:p>
          <a:p>
            <a:pPr>
              <a:buFont typeface="Wingdings" pitchFamily="2" charset="2"/>
              <a:buChar char="Ø"/>
            </a:pPr>
            <a:r>
              <a:rPr lang="lt-LT" sz="1200" dirty="0">
                <a:solidFill>
                  <a:prstClr val="black"/>
                </a:solidFill>
                <a:latin typeface="Times New Roman" pitchFamily="18" charset="0"/>
                <a:cs typeface="Times New Roman" pitchFamily="18" charset="0"/>
              </a:rPr>
              <a:t>Perdėtas jautrumas tam tikriems garsams, kvapams, </a:t>
            </a:r>
            <a:r>
              <a:rPr lang="lt-LT" sz="1200" dirty="0" err="1">
                <a:solidFill>
                  <a:prstClr val="black"/>
                </a:solidFill>
                <a:latin typeface="Times New Roman" pitchFamily="18" charset="0"/>
                <a:cs typeface="Times New Roman" pitchFamily="18" charset="0"/>
              </a:rPr>
              <a:t>tekstūroms</a:t>
            </a:r>
            <a:r>
              <a:rPr lang="lt-LT" sz="1200" dirty="0">
                <a:solidFill>
                  <a:prstClr val="black"/>
                </a:solidFill>
                <a:latin typeface="Times New Roman" pitchFamily="18" charset="0"/>
                <a:cs typeface="Times New Roman" pitchFamily="18" charset="0"/>
              </a:rPr>
              <a:t> ar </a:t>
            </a:r>
            <a:r>
              <a:rPr lang="lt-LT" sz="1200" dirty="0" smtClean="0">
                <a:solidFill>
                  <a:prstClr val="black"/>
                </a:solidFill>
                <a:latin typeface="Times New Roman" pitchFamily="18" charset="0"/>
                <a:cs typeface="Times New Roman" pitchFamily="18" charset="0"/>
              </a:rPr>
              <a:t>prisilietimams;</a:t>
            </a:r>
          </a:p>
          <a:p>
            <a:pPr>
              <a:buFont typeface="Wingdings" pitchFamily="2" charset="2"/>
              <a:buChar char="Ø"/>
            </a:pPr>
            <a:r>
              <a:rPr lang="lt-LT" sz="1200" dirty="0" smtClean="0">
                <a:solidFill>
                  <a:prstClr val="black"/>
                </a:solidFill>
                <a:latin typeface="Times New Roman" pitchFamily="18" charset="0"/>
                <a:cs typeface="Times New Roman" pitchFamily="18" charset="0"/>
              </a:rPr>
              <a:t>Pastabumas detalėms, gebėjimas prisiminti faktus ir juos sudėlioti į sistemingą tvarką;</a:t>
            </a:r>
            <a:endParaRPr lang="lt-LT" sz="1200" dirty="0">
              <a:solidFill>
                <a:prstClr val="black"/>
              </a:solidFill>
              <a:latin typeface="Times New Roman" pitchFamily="18" charset="0"/>
              <a:cs typeface="Times New Roman" pitchFamily="18" charset="0"/>
            </a:endParaRPr>
          </a:p>
          <a:p>
            <a:pPr>
              <a:buFont typeface="Wingdings" pitchFamily="2" charset="2"/>
              <a:buChar char="Ø"/>
            </a:pPr>
            <a:endParaRPr lang="lt-LT" sz="1200" dirty="0">
              <a:latin typeface="Times New Roman" pitchFamily="18" charset="0"/>
              <a:cs typeface="Times New Roman" pitchFamily="18" charset="0"/>
            </a:endParaRPr>
          </a:p>
        </p:txBody>
      </p:sp>
      <p:sp>
        <p:nvSpPr>
          <p:cNvPr id="2" name="Antraštė 1"/>
          <p:cNvSpPr>
            <a:spLocks noGrp="1"/>
          </p:cNvSpPr>
          <p:nvPr>
            <p:ph type="title"/>
          </p:nvPr>
        </p:nvSpPr>
        <p:spPr/>
        <p:txBody>
          <a:bodyPr/>
          <a:lstStyle/>
          <a:p>
            <a:r>
              <a:rPr lang="lt-LT" dirty="0" err="1" smtClean="0">
                <a:solidFill>
                  <a:schemeClr val="tx1"/>
                </a:solidFill>
                <a:latin typeface="Arial Black" pitchFamily="34" charset="0"/>
              </a:rPr>
              <a:t>Asperger'io</a:t>
            </a:r>
            <a:r>
              <a:rPr lang="lt-LT" dirty="0" smtClean="0">
                <a:solidFill>
                  <a:schemeClr val="tx1"/>
                </a:solidFill>
                <a:latin typeface="Arial Black" pitchFamily="34" charset="0"/>
              </a:rPr>
              <a:t> sindromas</a:t>
            </a:r>
            <a:endParaRPr lang="lt-LT" dirty="0">
              <a:solidFill>
                <a:schemeClr val="tx1"/>
              </a:solidFill>
              <a:latin typeface="Arial Black" pitchFamily="34" charset="0"/>
            </a:endParaRPr>
          </a:p>
        </p:txBody>
      </p:sp>
    </p:spTree>
    <p:extLst>
      <p:ext uri="{BB962C8B-B14F-4D97-AF65-F5344CB8AC3E}">
        <p14:creationId xmlns:p14="http://schemas.microsoft.com/office/powerpoint/2010/main" val="28468203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p:txBody>
          <a:bodyPr>
            <a:normAutofit/>
          </a:bodyPr>
          <a:lstStyle/>
          <a:p>
            <a:r>
              <a:rPr lang="lt-LT" sz="1200" dirty="0" err="1" smtClean="0"/>
              <a:t>Asperger‘io</a:t>
            </a:r>
            <a:r>
              <a:rPr lang="lt-LT" sz="1200" dirty="0" smtClean="0"/>
              <a:t> </a:t>
            </a:r>
            <a:r>
              <a:rPr lang="lt-LT" sz="1200" dirty="0" err="1" smtClean="0"/>
              <a:t>simdromą</a:t>
            </a:r>
            <a:r>
              <a:rPr lang="lt-LT" sz="1200" dirty="0" smtClean="0"/>
              <a:t> turintys vaikai savo pažintinius ir akademinius gebėjimus geriausiai atskleidžia ramioje  ir tinkamai struktūruotoje aplinkoje.</a:t>
            </a:r>
          </a:p>
          <a:p>
            <a:r>
              <a:rPr lang="lt-LT" sz="1200" dirty="0" smtClean="0"/>
              <a:t>Svarbu nenaudoti abstrakcijų ir netikslumo. Visa informacija turi būti pateikta labai struktūruotai ir aiškiai.</a:t>
            </a:r>
          </a:p>
          <a:p>
            <a:r>
              <a:rPr lang="lt-LT" sz="1200" dirty="0" smtClean="0"/>
              <a:t>Norint pagerinti girdimąjį suvokimą ir supratimą, svarbu kuo labiau suma</a:t>
            </a:r>
            <a:r>
              <a:rPr lang="lt-LT" sz="1200" dirty="0"/>
              <a:t>ž</a:t>
            </a:r>
            <a:r>
              <a:rPr lang="lt-LT" sz="1200" dirty="0" smtClean="0"/>
              <a:t>inti triukšmo lygį ir kalbėjimo foną.</a:t>
            </a:r>
          </a:p>
          <a:p>
            <a:r>
              <a:rPr lang="lt-LT" sz="1200" dirty="0" smtClean="0"/>
              <a:t>Pateikite tikslias, trumpas užduotis. </a:t>
            </a:r>
          </a:p>
          <a:p>
            <a:r>
              <a:rPr lang="lt-LT" sz="1200" dirty="0" smtClean="0"/>
              <a:t>Kalbėkite ramiu balsu, darykite pertraukas. </a:t>
            </a:r>
          </a:p>
          <a:p>
            <a:r>
              <a:rPr lang="lt-LT" sz="1200" dirty="0" smtClean="0"/>
              <a:t>Naudokite daug įvairių vaizdinių priemonių. Sakykite trumpas ir aiškias instrukcijas, jas papildydami gestais, paveikslėliais, nuotraukų ar konkrečių pavyzdžių demonstravimu. </a:t>
            </a:r>
          </a:p>
          <a:p>
            <a:r>
              <a:rPr lang="lt-LT" sz="1200" dirty="0" smtClean="0"/>
              <a:t>Pasitikslinkite, ar vaikas suprato užduotį. </a:t>
            </a:r>
          </a:p>
          <a:p>
            <a:r>
              <a:rPr lang="lt-LT" sz="1200" dirty="0" smtClean="0"/>
              <a:t>Skatinkite bendrauti su bendraamžiais. Įtraukite į bendraamžių </a:t>
            </a:r>
            <a:r>
              <a:rPr lang="lt-LT" sz="1200" dirty="0" err="1" smtClean="0"/>
              <a:t>savipagalbos</a:t>
            </a:r>
            <a:r>
              <a:rPr lang="lt-LT" sz="1200" dirty="0" smtClean="0"/>
              <a:t> grupes. </a:t>
            </a:r>
          </a:p>
          <a:p>
            <a:r>
              <a:rPr lang="lt-LT" sz="1200" dirty="0" smtClean="0"/>
              <a:t>Neverskite atsiskaityti užduočių prieš visą klasę. Padrąsinkite mokinį veikti savarankiškai. </a:t>
            </a:r>
          </a:p>
          <a:p>
            <a:r>
              <a:rPr lang="lt-LT" sz="1200" dirty="0" smtClean="0"/>
              <a:t>Pastebėkite ir skatinkite už menkiausią pažangą. </a:t>
            </a:r>
            <a:endParaRPr lang="lt-LT" sz="1200" dirty="0"/>
          </a:p>
        </p:txBody>
      </p:sp>
      <p:sp>
        <p:nvSpPr>
          <p:cNvPr id="2" name="Antraštė 1"/>
          <p:cNvSpPr>
            <a:spLocks noGrp="1"/>
          </p:cNvSpPr>
          <p:nvPr>
            <p:ph type="title"/>
          </p:nvPr>
        </p:nvSpPr>
        <p:spPr/>
        <p:txBody>
          <a:bodyPr>
            <a:noAutofit/>
          </a:bodyPr>
          <a:lstStyle/>
          <a:p>
            <a:r>
              <a:rPr lang="lt-LT" sz="3600" dirty="0" smtClean="0">
                <a:solidFill>
                  <a:schemeClr val="tx1"/>
                </a:solidFill>
                <a:latin typeface="Times New Roman" pitchFamily="18" charset="0"/>
                <a:cs typeface="Times New Roman" pitchFamily="18" charset="0"/>
              </a:rPr>
              <a:t>Rekomendacijos dirbant su </a:t>
            </a:r>
            <a:r>
              <a:rPr lang="lt-LT" sz="3600" dirty="0" err="1" smtClean="0">
                <a:solidFill>
                  <a:schemeClr val="tx1"/>
                </a:solidFill>
                <a:latin typeface="Times New Roman" pitchFamily="18" charset="0"/>
                <a:cs typeface="Times New Roman" pitchFamily="18" charset="0"/>
              </a:rPr>
              <a:t>Asperger‘io</a:t>
            </a:r>
            <a:r>
              <a:rPr lang="lt-LT" sz="3600" dirty="0" smtClean="0">
                <a:solidFill>
                  <a:schemeClr val="tx1"/>
                </a:solidFill>
                <a:latin typeface="Times New Roman" pitchFamily="18" charset="0"/>
                <a:cs typeface="Times New Roman" pitchFamily="18" charset="0"/>
              </a:rPr>
              <a:t> </a:t>
            </a:r>
            <a:r>
              <a:rPr lang="lt-LT" sz="3600" dirty="0" err="1" smtClean="0">
                <a:solidFill>
                  <a:schemeClr val="tx1"/>
                </a:solidFill>
                <a:latin typeface="Times New Roman" pitchFamily="18" charset="0"/>
                <a:cs typeface="Times New Roman" pitchFamily="18" charset="0"/>
              </a:rPr>
              <a:t>simdromą</a:t>
            </a:r>
            <a:r>
              <a:rPr lang="lt-LT" sz="3600" dirty="0" smtClean="0">
                <a:solidFill>
                  <a:schemeClr val="tx1"/>
                </a:solidFill>
                <a:latin typeface="Times New Roman" pitchFamily="18" charset="0"/>
                <a:cs typeface="Times New Roman" pitchFamily="18" charset="0"/>
              </a:rPr>
              <a:t> turinčiais asmenimis</a:t>
            </a:r>
            <a:endParaRPr lang="lt-LT" sz="36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0621077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p:txBody>
          <a:bodyPr>
            <a:normAutofit fontScale="92500" lnSpcReduction="10000"/>
          </a:bodyPr>
          <a:lstStyle/>
          <a:p>
            <a:pPr marL="0" indent="0">
              <a:buNone/>
            </a:pPr>
            <a:r>
              <a:rPr lang="lt-LT" sz="1200" dirty="0" smtClean="0">
                <a:latin typeface="Times New Roman" pitchFamily="18" charset="0"/>
                <a:cs typeface="Times New Roman" pitchFamily="18" charset="0"/>
              </a:rPr>
              <a:t>Šiai grupei p r i s k i r i a m i mokymosi (dviejų ar daugiau dalykų – skaitymo, rašymo, matematikos ar kitų dalykų), taip pat elgesio ir emocijų, kalbos ir kalbėjimo sutrikimai, kurie pasireiškia vaikui įsisavinant mokymosi programą, tai yra įgyjant pagrindinių kompetencijų. Šiems mokiniams reikalingas ilgalaikis specialusis ugdymasis ir jiems gali būti skiriamos psichologo, socialinės ir/ arba medicininės paslaugos. </a:t>
            </a:r>
          </a:p>
          <a:p>
            <a:pPr>
              <a:buFont typeface="Wingdings" pitchFamily="2" charset="2"/>
              <a:buChar char="Ø"/>
            </a:pPr>
            <a:r>
              <a:rPr lang="lt-LT" sz="1200" dirty="0" smtClean="0">
                <a:latin typeface="Times New Roman" pitchFamily="18" charset="0"/>
                <a:cs typeface="Times New Roman" pitchFamily="18" charset="0"/>
              </a:rPr>
              <a:t>IQ yra nuo 70 iki 79; </a:t>
            </a:r>
          </a:p>
          <a:p>
            <a:pPr>
              <a:buFont typeface="Wingdings" pitchFamily="2" charset="2"/>
              <a:buChar char="Ø"/>
            </a:pPr>
            <a:r>
              <a:rPr lang="lt-LT" sz="1200" dirty="0" smtClean="0">
                <a:latin typeface="Times New Roman" pitchFamily="18" charset="0"/>
                <a:cs typeface="Times New Roman" pitchFamily="18" charset="0"/>
              </a:rPr>
              <a:t>pažinimo procesai ir išmokimo dėsningumai panašūs į keleriais metais jaunesnių, žemesnių klasių normalios intelektinės raidos mokinių; </a:t>
            </a:r>
          </a:p>
          <a:p>
            <a:pPr>
              <a:buFont typeface="Wingdings" pitchFamily="2" charset="2"/>
              <a:buChar char="Ø"/>
            </a:pPr>
            <a:r>
              <a:rPr lang="lt-LT" sz="1200" dirty="0" smtClean="0">
                <a:latin typeface="Times New Roman" pitchFamily="18" charset="0"/>
                <a:cs typeface="Times New Roman" pitchFamily="18" charset="0"/>
              </a:rPr>
              <a:t>gebėjimų formavimasis yra lėtas ir vangus, o mokymosi pasiekimai žemesni nei minimalūs; </a:t>
            </a:r>
          </a:p>
          <a:p>
            <a:pPr>
              <a:buFont typeface="Wingdings" pitchFamily="2" charset="2"/>
              <a:buChar char="Ø"/>
            </a:pPr>
            <a:r>
              <a:rPr lang="lt-LT" sz="1200" dirty="0" smtClean="0">
                <a:latin typeface="Times New Roman" pitchFamily="18" charset="0"/>
                <a:cs typeface="Times New Roman" pitchFamily="18" charset="0"/>
              </a:rPr>
              <a:t>mokiniams trūksta intelektinės veiklos savarankiškumo, būdinga perdėta priklausomybė nuo mokytojo; </a:t>
            </a:r>
          </a:p>
          <a:p>
            <a:pPr>
              <a:buFont typeface="Wingdings" pitchFamily="2" charset="2"/>
              <a:buChar char="Ø"/>
            </a:pPr>
            <a:r>
              <a:rPr lang="lt-LT" sz="1200" dirty="0" smtClean="0">
                <a:latin typeface="Times New Roman" pitchFamily="18" charset="0"/>
                <a:cs typeface="Times New Roman" pitchFamily="18" charset="0"/>
              </a:rPr>
              <a:t>būdingi nepakankami kritinio, loginio mąstymo gebėjimai; </a:t>
            </a:r>
          </a:p>
          <a:p>
            <a:pPr>
              <a:buFont typeface="Wingdings" pitchFamily="2" charset="2"/>
              <a:buChar char="Ø"/>
            </a:pPr>
            <a:r>
              <a:rPr lang="lt-LT" sz="1200" dirty="0" smtClean="0">
                <a:latin typeface="Times New Roman" pitchFamily="18" charset="0"/>
                <a:cs typeface="Times New Roman" pitchFamily="18" charset="0"/>
              </a:rPr>
              <a:t>sutrikusios visos kalbinės veiklos fazės, silpna motyvacija, nepakankamas noras mokytis; </a:t>
            </a:r>
          </a:p>
          <a:p>
            <a:pPr>
              <a:buFont typeface="Wingdings" pitchFamily="2" charset="2"/>
              <a:buChar char="Ø"/>
            </a:pPr>
            <a:r>
              <a:rPr lang="lt-LT" sz="1200" dirty="0" smtClean="0">
                <a:latin typeface="Times New Roman" pitchFamily="18" charset="0"/>
                <a:cs typeface="Times New Roman" pitchFamily="18" charset="0"/>
              </a:rPr>
              <a:t> labiausiai sutrikę kalbinės veiklos lygmenys – prasminis( turinys) ir kalbinis( žodynas, sakiniai); </a:t>
            </a:r>
          </a:p>
          <a:p>
            <a:pPr>
              <a:buFont typeface="Wingdings" pitchFamily="2" charset="2"/>
              <a:buChar char="Ø"/>
            </a:pPr>
            <a:r>
              <a:rPr lang="lt-LT" sz="1200" dirty="0" smtClean="0">
                <a:latin typeface="Times New Roman" pitchFamily="18" charset="0"/>
                <a:cs typeface="Times New Roman" pitchFamily="18" charset="0"/>
              </a:rPr>
              <a:t> žodyno siaurumą sąlygoja: riboti vaizdiniai apie aplinkinį pasaulį, nesusiformavę interesai ir kalbiniai kontaktai, silpna verbalinė atmintis; </a:t>
            </a:r>
          </a:p>
          <a:p>
            <a:pPr>
              <a:buFont typeface="Wingdings" pitchFamily="2" charset="2"/>
              <a:buChar char="Ø"/>
            </a:pPr>
            <a:r>
              <a:rPr lang="lt-LT" sz="1200" dirty="0" smtClean="0">
                <a:latin typeface="Times New Roman" pitchFamily="18" charset="0"/>
                <a:cs typeface="Times New Roman" pitchFamily="18" charset="0"/>
              </a:rPr>
              <a:t> neretai pasakojimas iš viso nesukuriamas, tik atgaminamai keli situacijos fragmentai be jų tarpusavio ryšių, iškreipta prasmė, praleistos dalys, neatskleisti laiko, priežasties santykiai; </a:t>
            </a:r>
          </a:p>
          <a:p>
            <a:pPr>
              <a:buFont typeface="Wingdings" pitchFamily="2" charset="2"/>
              <a:buChar char="Ø"/>
            </a:pPr>
            <a:r>
              <a:rPr lang="lt-LT" sz="1200" dirty="0" smtClean="0">
                <a:latin typeface="Times New Roman" pitchFamily="18" charset="0"/>
                <a:cs typeface="Times New Roman" pitchFamily="18" charset="0"/>
              </a:rPr>
              <a:t> būdinga akustinė, optinė, semantinė-gramatinė </a:t>
            </a:r>
            <a:r>
              <a:rPr lang="lt-LT" sz="1200" dirty="0" err="1" smtClean="0">
                <a:latin typeface="Times New Roman" pitchFamily="18" charset="0"/>
                <a:cs typeface="Times New Roman" pitchFamily="18" charset="0"/>
              </a:rPr>
              <a:t>disgrafija</a:t>
            </a:r>
            <a:r>
              <a:rPr lang="lt-LT" sz="1200" dirty="0" smtClean="0">
                <a:latin typeface="Times New Roman" pitchFamily="18" charset="0"/>
                <a:cs typeface="Times New Roman" pitchFamily="18" charset="0"/>
              </a:rPr>
              <a:t> (rašymo sutrikimas); </a:t>
            </a:r>
          </a:p>
          <a:p>
            <a:pPr>
              <a:buFont typeface="Wingdings" pitchFamily="2" charset="2"/>
              <a:buChar char="Ø"/>
            </a:pPr>
            <a:r>
              <a:rPr lang="lt-LT" sz="1200" dirty="0" smtClean="0">
                <a:latin typeface="Times New Roman" pitchFamily="18" charset="0"/>
                <a:cs typeface="Times New Roman" pitchFamily="18" charset="0"/>
              </a:rPr>
              <a:t>sunkiai suvokia naujų žodžių prasmę, negali greitai daryti išvadų iš pateiktų faktų; </a:t>
            </a:r>
          </a:p>
          <a:p>
            <a:pPr>
              <a:buFont typeface="Wingdings" pitchFamily="2" charset="2"/>
              <a:buChar char="Ø"/>
            </a:pPr>
            <a:r>
              <a:rPr lang="lt-LT" sz="1200" dirty="0" smtClean="0">
                <a:latin typeface="Times New Roman" pitchFamily="18" charset="0"/>
                <a:cs typeface="Times New Roman" pitchFamily="18" charset="0"/>
              </a:rPr>
              <a:t> nepakankamai skiria esminius ir šalutinius dalykus. </a:t>
            </a:r>
            <a:endParaRPr lang="lt-LT" sz="1200" dirty="0">
              <a:latin typeface="Times New Roman" pitchFamily="18" charset="0"/>
              <a:cs typeface="Times New Roman" pitchFamily="18" charset="0"/>
            </a:endParaRPr>
          </a:p>
        </p:txBody>
      </p:sp>
      <p:sp>
        <p:nvSpPr>
          <p:cNvPr id="2" name="Antraštė 1"/>
          <p:cNvSpPr>
            <a:spLocks noGrp="1"/>
          </p:cNvSpPr>
          <p:nvPr>
            <p:ph type="title"/>
          </p:nvPr>
        </p:nvSpPr>
        <p:spPr/>
        <p:txBody>
          <a:bodyPr>
            <a:normAutofit fontScale="90000"/>
          </a:bodyPr>
          <a:lstStyle/>
          <a:p>
            <a:r>
              <a:rPr lang="lt-LT" dirty="0" smtClean="0">
                <a:solidFill>
                  <a:schemeClr val="tx1"/>
                </a:solidFill>
                <a:latin typeface="Arial Black" pitchFamily="34" charset="0"/>
              </a:rPr>
              <a:t>Bendrieji mokymosi sutrikimai </a:t>
            </a:r>
            <a:endParaRPr lang="lt-LT" dirty="0">
              <a:solidFill>
                <a:schemeClr val="tx1"/>
              </a:solidFill>
              <a:latin typeface="Arial Black" pitchFamily="34" charset="0"/>
            </a:endParaRPr>
          </a:p>
        </p:txBody>
      </p:sp>
    </p:spTree>
    <p:extLst>
      <p:ext uri="{BB962C8B-B14F-4D97-AF65-F5344CB8AC3E}">
        <p14:creationId xmlns:p14="http://schemas.microsoft.com/office/powerpoint/2010/main" val="934112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gos forma">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Bangos forma">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ngos forma">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467</TotalTime>
  <Words>3163</Words>
  <Application>Microsoft Office PowerPoint</Application>
  <PresentationFormat>Demonstracija ekrane (4:3)</PresentationFormat>
  <Paragraphs>242</Paragraphs>
  <Slides>20</Slides>
  <Notes>0</Notes>
  <HiddenSlides>0</HiddenSlides>
  <MMClips>0</MMClips>
  <ScaleCrop>false</ScaleCrop>
  <HeadingPairs>
    <vt:vector size="4" baseType="variant">
      <vt:variant>
        <vt:lpstr>Tema</vt:lpstr>
      </vt:variant>
      <vt:variant>
        <vt:i4>1</vt:i4>
      </vt:variant>
      <vt:variant>
        <vt:lpstr>Skaidrių pavadinimai</vt:lpstr>
      </vt:variant>
      <vt:variant>
        <vt:i4>20</vt:i4>
      </vt:variant>
    </vt:vector>
  </HeadingPairs>
  <TitlesOfParts>
    <vt:vector size="21" baseType="lpstr">
      <vt:lpstr>Bangos forma</vt:lpstr>
      <vt:lpstr>Įvairių poreikių vaikai PAŽINTI-SUPRASTI</vt:lpstr>
      <vt:lpstr>INTELEKTO SUTRIKIMAS </vt:lpstr>
      <vt:lpstr>        Rekomendacijos dirbant su sutrikusio intelekto mokiniais   </vt:lpstr>
      <vt:lpstr>ĮVAIRIAPUSIAI RAIDOS SUTRIKIMAI</vt:lpstr>
      <vt:lpstr>Rekomendacijos dirbant su įvairiapusiais raidos sutrikimais</vt:lpstr>
      <vt:lpstr>PowerPoint pristatymas</vt:lpstr>
      <vt:lpstr>Asperger'io sindromas</vt:lpstr>
      <vt:lpstr>Rekomendacijos dirbant su Asperger‘io simdromą turinčiais asmenimis</vt:lpstr>
      <vt:lpstr>Bendrieji mokymosi sutrikimai </vt:lpstr>
      <vt:lpstr>Specifiniai (skaitymo, rašymo) sutrikimai</vt:lpstr>
      <vt:lpstr>Specifiniai mokymosi sutrikimai: matematikos sutrikimai</vt:lpstr>
      <vt:lpstr>Rekomendacijos dirbant su mokymosi sutrikimų turinčiais asmenimis</vt:lpstr>
      <vt:lpstr>Aktyvumo ir dėmesio sutrikimai(ADS)</vt:lpstr>
      <vt:lpstr>Rekomendacijos dirbant su aktyvumo ir dėmesio sutrikimą turinčiais asmenimis.</vt:lpstr>
      <vt:lpstr>Elgesio sutrikimas</vt:lpstr>
      <vt:lpstr>Rekomendacijos dirbant su elgesio sutrikimą turinčiais asmenimis.</vt:lpstr>
      <vt:lpstr>Emocijų sutrikimai</vt:lpstr>
      <vt:lpstr>Emocijų ir nerimo spektro sutrikimai</vt:lpstr>
      <vt:lpstr>Rekomendacijos dirbant su emocijų ir nerimo sutrikimų turinčiais asmenimis</vt:lpstr>
      <vt:lpstr>Literatūra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Įvairių poreikių vaikai PAŽINTI-SUPRASTI</dc:title>
  <dc:creator>AG</dc:creator>
  <cp:lastModifiedBy>AG</cp:lastModifiedBy>
  <cp:revision>47</cp:revision>
  <dcterms:created xsi:type="dcterms:W3CDTF">2023-10-06T05:09:43Z</dcterms:created>
  <dcterms:modified xsi:type="dcterms:W3CDTF">2023-10-12T06:00:24Z</dcterms:modified>
</cp:coreProperties>
</file>