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A8F96D-9EA4-417E-8131-3238B75C6BC9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C272DA-0BB7-4243-8608-909505DFB9ED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952328"/>
          </a:xfrm>
        </p:spPr>
        <p:txBody>
          <a:bodyPr>
            <a:normAutofit/>
          </a:bodyPr>
          <a:lstStyle/>
          <a:p>
            <a:r>
              <a:rPr lang="lt-LT" dirty="0" err="1" smtClean="0">
                <a:solidFill>
                  <a:schemeClr val="tx1"/>
                </a:solidFill>
              </a:rPr>
              <a:t>Disleksija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smtClean="0">
                <a:solidFill>
                  <a:schemeClr val="tx1"/>
                </a:solidFill>
              </a:rPr>
              <a:t>skaitymo sutrikimas).</a:t>
            </a:r>
            <a:r>
              <a:rPr lang="lt-LT" dirty="0" smtClean="0">
                <a:solidFill>
                  <a:schemeClr val="tx1"/>
                </a:solidFill>
              </a:rPr>
              <a:t/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sz="1100" dirty="0" smtClean="0">
                <a:solidFill>
                  <a:schemeClr val="tx1"/>
                </a:solidFill>
              </a:rPr>
              <a:t>Parengė </a:t>
            </a:r>
            <a:r>
              <a:rPr lang="lt-LT" sz="1100" dirty="0" err="1" smtClean="0">
                <a:solidFill>
                  <a:schemeClr val="tx1"/>
                </a:solidFill>
              </a:rPr>
              <a:t>spec</a:t>
            </a:r>
            <a:r>
              <a:rPr lang="lt-LT" sz="1100" dirty="0" smtClean="0">
                <a:solidFill>
                  <a:schemeClr val="tx1"/>
                </a:solidFill>
              </a:rPr>
              <a:t>. pedagogė D. Gailienė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4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Įveikimas orientuotas į individualius asmenų poreikius, teikiant specialisto pagalbą.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Nustatant sutrikimą atliekami rašymo ir skaitymo testai.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Taip pat nustatant </a:t>
            </a:r>
            <a:r>
              <a:rPr lang="lt-LT" dirty="0" err="1" smtClean="0">
                <a:solidFill>
                  <a:schemeClr val="tx1"/>
                </a:solidFill>
              </a:rPr>
              <a:t>disleksiją</a:t>
            </a:r>
            <a:r>
              <a:rPr lang="lt-LT" dirty="0" smtClean="0">
                <a:solidFill>
                  <a:schemeClr val="tx1"/>
                </a:solidFill>
              </a:rPr>
              <a:t> negalima atmesti galimybių, kad sutrikimą gali įtakoti kiti veiksniai (depresija, ADHD-elgesio ir emocijų </a:t>
            </a:r>
            <a:r>
              <a:rPr lang="lt-LT" dirty="0" err="1" smtClean="0">
                <a:solidFill>
                  <a:schemeClr val="tx1"/>
                </a:solidFill>
              </a:rPr>
              <a:t>sutr</a:t>
            </a:r>
            <a:r>
              <a:rPr lang="lt-LT" dirty="0" smtClean="0">
                <a:solidFill>
                  <a:schemeClr val="tx1"/>
                </a:solidFill>
              </a:rPr>
              <a:t>.)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Šis sutrikimas įveikiamas naudojant individualios pagalbos planą, kuriame dalyvauja logopedas, tėvai, mokytojai, kiti specialistai.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>
                <a:solidFill>
                  <a:schemeClr val="tx1"/>
                </a:solidFill>
              </a:rPr>
              <a:t>Disleksijos</a:t>
            </a:r>
            <a:r>
              <a:rPr lang="lt-LT" dirty="0" smtClean="0">
                <a:solidFill>
                  <a:schemeClr val="tx1"/>
                </a:solidFill>
              </a:rPr>
              <a:t> įveikimas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8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62500" lnSpcReduction="2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Skaityti tylioje vietoje, kur nėra garsinių trukdžių.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Klausytis knygų iš kompaktinių diskų, kompiuterio.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Mažinti teksto apimtis.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Mokyti prašyti pagalbos iš aplinkinių.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Nereikalauti garsiai skaityti kitų akivaizdoje.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Atsiskaitymus organizuoti žodžiu.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Leisti naudoti diktofoną naujam temos aiškinimui įrašyti.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Teksto šriftą parinkti pagal vaiką.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Užduotis pateikti po vieną lape. 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Tekstą skirti į keletą pastraipų, jas galima pažymėti skirtingomis spalvomis.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Visada perklausti ar vaikas suprato jūsų nurodymą, sulaukti tikslaus atsakymo.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Duoti daug ilgesnį laiko tarpą atlikti užduotims.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Rašinėlius leisti rašyti kompiuteriu, pateikiant įvestį.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Neprašyti įvardinti vardų, pavardžių, pavadinimų.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Supaprastinti užduočių instrukcijas.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Pateikti užduotis sunkėjančia tvarka.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Naudoti pagalbines </a:t>
            </a:r>
            <a:r>
              <a:rPr lang="lt-LT" smtClean="0">
                <a:solidFill>
                  <a:schemeClr val="tx1"/>
                </a:solidFill>
              </a:rPr>
              <a:t>technologijas.</a:t>
            </a:r>
          </a:p>
          <a:p>
            <a:pPr marL="0" indent="0">
              <a:buNone/>
            </a:pPr>
            <a:endParaRPr lang="lt-LT" dirty="0" smtClean="0">
              <a:solidFill>
                <a:schemeClr val="tx1"/>
              </a:solidFill>
            </a:endParaRPr>
          </a:p>
          <a:p>
            <a:endParaRPr lang="lt-LT" dirty="0" smtClean="0">
              <a:solidFill>
                <a:schemeClr val="tx1"/>
              </a:solidFill>
            </a:endParaRPr>
          </a:p>
          <a:p>
            <a:endParaRPr lang="lt-LT" dirty="0" smtClean="0">
              <a:solidFill>
                <a:schemeClr val="tx1"/>
              </a:solidFill>
            </a:endParaRPr>
          </a:p>
          <a:p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Strategijos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Gebėjimai turint </a:t>
            </a:r>
            <a:r>
              <a:rPr lang="lt-LT" dirty="0" err="1" smtClean="0"/>
              <a:t>disleksiją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352378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lt-LT" dirty="0">
                <a:solidFill>
                  <a:schemeClr val="tx1"/>
                </a:solidFill>
              </a:rPr>
              <a:t>Žmonės, turintys </a:t>
            </a:r>
            <a:r>
              <a:rPr lang="lt-LT" dirty="0" err="1">
                <a:solidFill>
                  <a:schemeClr val="tx1"/>
                </a:solidFill>
              </a:rPr>
              <a:t>disleksiją</a:t>
            </a:r>
            <a:r>
              <a:rPr lang="lt-LT" dirty="0">
                <a:solidFill>
                  <a:schemeClr val="tx1"/>
                </a:solidFill>
              </a:rPr>
              <a:t>, geba įsivaizduoti pasaulį kaip darnią visumą ir numatyti galutinį rezultatą. O tai yra puikus lyderystės bruožas. </a:t>
            </a:r>
            <a:endParaRPr lang="lt-LT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lt-LT" dirty="0">
                <a:solidFill>
                  <a:schemeClr val="tx1"/>
                </a:solidFill>
              </a:rPr>
              <a:t>Žmonės, turintys </a:t>
            </a:r>
            <a:r>
              <a:rPr lang="lt-LT" dirty="0" err="1">
                <a:solidFill>
                  <a:schemeClr val="tx1"/>
                </a:solidFill>
              </a:rPr>
              <a:t>disleksiją</a:t>
            </a:r>
            <a:r>
              <a:rPr lang="lt-LT" dirty="0">
                <a:solidFill>
                  <a:schemeClr val="tx1"/>
                </a:solidFill>
              </a:rPr>
              <a:t>, mato pasaulį kiek kitu kampu ir siūlo netikėtas idėjas</a:t>
            </a:r>
            <a:r>
              <a:rPr lang="lt-LT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t-LT" dirty="0">
                <a:solidFill>
                  <a:schemeClr val="tx1"/>
                </a:solidFill>
              </a:rPr>
              <a:t>Gebėjimas įsivaizduoti ateitį ir originalus požiūris padeda kai kuriems žmonėms, turintiems </a:t>
            </a:r>
            <a:r>
              <a:rPr lang="lt-LT" dirty="0" err="1">
                <a:solidFill>
                  <a:schemeClr val="tx1"/>
                </a:solidFill>
              </a:rPr>
              <a:t>disleksiją</a:t>
            </a:r>
            <a:r>
              <a:rPr lang="lt-LT" dirty="0">
                <a:solidFill>
                  <a:schemeClr val="tx1"/>
                </a:solidFill>
              </a:rPr>
              <a:t>, tapti klestinčiais verslininkais. </a:t>
            </a:r>
          </a:p>
        </p:txBody>
      </p:sp>
      <p:pic>
        <p:nvPicPr>
          <p:cNvPr id="6" name="Paveikslėlio vietos rezervavimo ženklas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8" r="23218"/>
          <a:stretch>
            <a:fillRect/>
          </a:stretch>
        </p:blipFill>
        <p:spPr bwMode="auto">
          <a:xfrm>
            <a:off x="838200" y="1371600"/>
            <a:ext cx="3566160" cy="32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chemeClr val="tx1"/>
                </a:solidFill>
              </a:rPr>
              <a:t>Augantis vaikas įgus gyventi su </a:t>
            </a:r>
            <a:r>
              <a:rPr lang="lt-LT" sz="2800" b="1" dirty="0" err="1" smtClean="0">
                <a:solidFill>
                  <a:schemeClr val="tx1"/>
                </a:solidFill>
              </a:rPr>
              <a:t>disleksija</a:t>
            </a:r>
            <a:r>
              <a:rPr lang="lt-LT" sz="2800" b="1" dirty="0" smtClean="0">
                <a:solidFill>
                  <a:schemeClr val="tx1"/>
                </a:solidFill>
              </a:rPr>
              <a:t>, šis sutrikimas neturėtų trukdyti vaikui sėkmingai mokytis mokykloje ar kitoje ugdymo įstaigoje, trikdyti kasdienę veiklą.</a:t>
            </a:r>
          </a:p>
          <a:p>
            <a:pPr marL="0" indent="0" algn="ctr">
              <a:buNone/>
            </a:pPr>
            <a:r>
              <a:rPr lang="lt-LT" sz="2800" b="1" dirty="0" smtClean="0">
                <a:solidFill>
                  <a:schemeClr val="tx1"/>
                </a:solidFill>
              </a:rPr>
              <a:t>Mes turime padėti pritaikant ugdymo procesą.</a:t>
            </a:r>
          </a:p>
          <a:p>
            <a:pPr marL="0" indent="0" algn="ctr">
              <a:buNone/>
            </a:pPr>
            <a:r>
              <a:rPr lang="lt-LT" sz="2800" b="1" dirty="0" err="1" smtClean="0">
                <a:solidFill>
                  <a:schemeClr val="tx1"/>
                </a:solidFill>
              </a:rPr>
              <a:t>Disleksija</a:t>
            </a:r>
            <a:r>
              <a:rPr lang="lt-LT" sz="2800" b="1" dirty="0" smtClean="0">
                <a:solidFill>
                  <a:schemeClr val="tx1"/>
                </a:solidFill>
              </a:rPr>
              <a:t> nepasitrauks, bet ją „apeiti“ galima išmokti.</a:t>
            </a:r>
          </a:p>
          <a:p>
            <a:pPr marL="0" indent="0" algn="ctr">
              <a:buNone/>
            </a:pPr>
            <a:endParaRPr lang="lt-LT" sz="2800" b="1" dirty="0"/>
          </a:p>
          <a:p>
            <a:pPr algn="ctr"/>
            <a:endParaRPr lang="lt-LT" sz="2800" b="1" dirty="0" smtClean="0"/>
          </a:p>
          <a:p>
            <a:pPr algn="ctr"/>
            <a:endParaRPr lang="lt-LT" sz="2800" b="1" dirty="0"/>
          </a:p>
          <a:p>
            <a:pPr marL="0" indent="0" algn="ctr">
              <a:buNone/>
            </a:pPr>
            <a:endParaRPr lang="lt-LT" sz="2800" b="1" dirty="0" smtClean="0"/>
          </a:p>
          <a:p>
            <a:pPr algn="ctr"/>
            <a:endParaRPr lang="lt-LT" sz="2800" b="1" dirty="0"/>
          </a:p>
          <a:p>
            <a:pPr marL="0" indent="0">
              <a:buNone/>
            </a:pPr>
            <a:endParaRPr lang="lt-LT" sz="2800" b="1" dirty="0"/>
          </a:p>
        </p:txBody>
      </p:sp>
    </p:spTree>
    <p:extLst>
      <p:ext uri="{BB962C8B-B14F-4D97-AF65-F5344CB8AC3E}">
        <p14:creationId xmlns:p14="http://schemas.microsoft.com/office/powerpoint/2010/main" val="215505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152128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Kas yra </a:t>
            </a:r>
            <a:r>
              <a:rPr lang="lt-LT" dirty="0" err="1">
                <a:solidFill>
                  <a:schemeClr val="tx1"/>
                </a:solidFill>
              </a:rPr>
              <a:t>d</a:t>
            </a:r>
            <a:r>
              <a:rPr lang="lt-LT" dirty="0" err="1" smtClean="0">
                <a:solidFill>
                  <a:schemeClr val="tx1"/>
                </a:solidFill>
              </a:rPr>
              <a:t>isleksija</a:t>
            </a:r>
            <a:r>
              <a:rPr lang="lt-LT" dirty="0" smtClean="0">
                <a:solidFill>
                  <a:schemeClr val="tx1"/>
                </a:solidFill>
              </a:rPr>
              <a:t>?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txBody>
          <a:bodyPr>
            <a:normAutofit/>
          </a:bodyPr>
          <a:lstStyle/>
          <a:p>
            <a:pPr algn="l"/>
            <a:r>
              <a:rPr lang="lt-LT" dirty="0" err="1" smtClean="0">
                <a:solidFill>
                  <a:schemeClr val="tx1"/>
                </a:solidFill>
              </a:rPr>
              <a:t>Disleksija</a:t>
            </a:r>
            <a:r>
              <a:rPr lang="lt-LT" dirty="0" smtClean="0">
                <a:solidFill>
                  <a:schemeClr val="tx1"/>
                </a:solidFill>
              </a:rPr>
              <a:t> yra mokymosi sutrikimas kuris įtakoja mūsų gebėjimą skaityti tarti ir kalbėti. Vaikai turintys šį </a:t>
            </a:r>
            <a:r>
              <a:rPr lang="lt-LT" dirty="0" smtClean="0">
                <a:solidFill>
                  <a:schemeClr val="tx1"/>
                </a:solidFill>
              </a:rPr>
              <a:t>sutrikimą</a:t>
            </a:r>
            <a:r>
              <a:rPr lang="lt-LT" dirty="0" smtClean="0">
                <a:solidFill>
                  <a:schemeClr val="tx1"/>
                </a:solidFill>
              </a:rPr>
              <a:t> </a:t>
            </a:r>
            <a:r>
              <a:rPr lang="lt-LT" dirty="0" smtClean="0">
                <a:solidFill>
                  <a:schemeClr val="tx1"/>
                </a:solidFill>
              </a:rPr>
              <a:t>yra protingi, tačiau turi bėdų priskiriant garsus tam tikroms raidėms. Nuo 5-10 proc.  gyventojų turi </a:t>
            </a:r>
            <a:r>
              <a:rPr lang="lt-LT" dirty="0" err="1" smtClean="0">
                <a:solidFill>
                  <a:schemeClr val="tx1"/>
                </a:solidFill>
              </a:rPr>
              <a:t>disleksijos</a:t>
            </a:r>
            <a:r>
              <a:rPr lang="lt-LT" dirty="0" smtClean="0">
                <a:solidFill>
                  <a:schemeClr val="tx1"/>
                </a:solidFill>
              </a:rPr>
              <a:t> požymių, tokių kaip: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Lėtas skaitymas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Garsų tarimo trūkumai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Painioja žodžius</a:t>
            </a:r>
          </a:p>
          <a:p>
            <a:pPr algn="l"/>
            <a:r>
              <a:rPr lang="lt-LT" dirty="0" smtClean="0">
                <a:solidFill>
                  <a:schemeClr val="tx1"/>
                </a:solidFill>
              </a:rPr>
              <a:t>Kai kuriems šis sutrikimas diagnozuojamas ankstyvoje vaikystėje , kiti neatpažįsta jo  iki kol suauga.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7159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264497"/>
          </a:xfrm>
        </p:spPr>
        <p:txBody>
          <a:bodyPr>
            <a:normAutofit/>
          </a:bodyPr>
          <a:lstStyle/>
          <a:p>
            <a:pPr algn="l"/>
            <a:r>
              <a:rPr lang="lt-LT" sz="2800" dirty="0" smtClean="0">
                <a:solidFill>
                  <a:schemeClr val="tx1"/>
                </a:solidFill>
              </a:rPr>
              <a:t>Vaikai turintys šį sutrikimą dažniausiai pasižymi normaliu regėjimu, klausa ir yra tokių pat intelektinių gebėjimų kaip ir jų bendraamžiai. Tačiau kaip išskirtinis požymis pastebimas lėtas skaitymo tempas. </a:t>
            </a:r>
          </a:p>
          <a:p>
            <a:pPr algn="l"/>
            <a:r>
              <a:rPr lang="lt-LT" sz="2800" dirty="0" smtClean="0">
                <a:solidFill>
                  <a:schemeClr val="tx1"/>
                </a:solidFill>
              </a:rPr>
              <a:t>Taip pat jiems yra sunku rašyti , skaityti ir kalbėti aiškiai.</a:t>
            </a:r>
            <a:endParaRPr lang="lt-L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5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Tikimybė turėti </a:t>
            </a:r>
            <a:r>
              <a:rPr lang="lt-LT" dirty="0" err="1" smtClean="0">
                <a:solidFill>
                  <a:schemeClr val="tx1"/>
                </a:solidFill>
              </a:rPr>
              <a:t>disleksijos</a:t>
            </a:r>
            <a:r>
              <a:rPr lang="lt-LT" dirty="0" smtClean="0">
                <a:solidFill>
                  <a:schemeClr val="tx1"/>
                </a:solidFill>
              </a:rPr>
              <a:t> sutrikimą didesnė, jei tokį sutrikimą turi kiti šeimos nariai.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Tam tikrose smegenų zonose stebimi pakitimai, kurie turi įtakos apdorojant kalbą.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Kas įtakoja </a:t>
            </a:r>
            <a:r>
              <a:rPr lang="lt-LT" dirty="0" err="1" smtClean="0">
                <a:solidFill>
                  <a:schemeClr val="tx1"/>
                </a:solidFill>
              </a:rPr>
              <a:t>disleksiją</a:t>
            </a:r>
            <a:r>
              <a:rPr lang="lt-LT" dirty="0" smtClean="0">
                <a:solidFill>
                  <a:schemeClr val="tx1"/>
                </a:solidFill>
              </a:rPr>
              <a:t>?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Dažnai šie požymiai nustatomi tik tada kai pradedama lankyti mokyklą. Kyla sunkumų skaitant, rašant ir vykdant instrukcijas klasėje.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Ankstyvajame amžiuje </a:t>
            </a:r>
            <a:r>
              <a:rPr lang="lt-LT" dirty="0" err="1" smtClean="0">
                <a:solidFill>
                  <a:schemeClr val="tx1"/>
                </a:solidFill>
              </a:rPr>
              <a:t>disleksiją</a:t>
            </a:r>
            <a:r>
              <a:rPr lang="lt-LT" dirty="0" smtClean="0">
                <a:solidFill>
                  <a:schemeClr val="tx1"/>
                </a:solidFill>
              </a:rPr>
              <a:t> gali signalizuoti, sekų neišvardinimas, batų dėjimas ant skirtingų kojų ir kt.</a:t>
            </a:r>
          </a:p>
          <a:p>
            <a:r>
              <a:rPr lang="lt-LT" dirty="0" err="1" smtClean="0">
                <a:solidFill>
                  <a:schemeClr val="tx1"/>
                </a:solidFill>
              </a:rPr>
              <a:t>Disleksija</a:t>
            </a:r>
            <a:r>
              <a:rPr lang="lt-LT" dirty="0" smtClean="0">
                <a:solidFill>
                  <a:schemeClr val="tx1"/>
                </a:solidFill>
              </a:rPr>
              <a:t> pasireiškia skirtingai, skirtingais amžiaus tarpsniais.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Pasireiškia individualiai, bet pastebimi ir bendri požymiai.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>
                <a:solidFill>
                  <a:schemeClr val="tx1"/>
                </a:solidFill>
              </a:rPr>
              <a:t>Disleksijos</a:t>
            </a:r>
            <a:r>
              <a:rPr lang="lt-LT" dirty="0" smtClean="0">
                <a:solidFill>
                  <a:schemeClr val="tx1"/>
                </a:solidFill>
              </a:rPr>
              <a:t> požymiai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Šie vaikai pradeda vėliau kalbėti, negu jų bendraamžiai.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Painioja raides ir žodžius.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Sunkiai išmoksta ir prisimena abėcėlės raides.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Painioja panašiai skambančius žodžius, naudoja kūdikišką kalbą.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Patiria sunkumų atpažįstant panašiai skambančius garsus (</a:t>
            </a:r>
            <a:r>
              <a:rPr lang="lt-LT" dirty="0" smtClean="0">
                <a:solidFill>
                  <a:schemeClr val="tx1"/>
                </a:solidFill>
              </a:rPr>
              <a:t>t-</a:t>
            </a:r>
            <a:r>
              <a:rPr lang="lt-LT" dirty="0" err="1" smtClean="0">
                <a:solidFill>
                  <a:schemeClr val="tx1"/>
                </a:solidFill>
              </a:rPr>
              <a:t>d,k-g</a:t>
            </a:r>
            <a:r>
              <a:rPr lang="lt-LT" dirty="0" smtClean="0">
                <a:solidFill>
                  <a:schemeClr val="tx1"/>
                </a:solidFill>
              </a:rPr>
              <a:t> ir kt.).</a:t>
            </a:r>
            <a:endParaRPr lang="lt-LT" dirty="0" smtClean="0">
              <a:solidFill>
                <a:schemeClr val="tx1"/>
              </a:solidFill>
            </a:endParaRPr>
          </a:p>
          <a:p>
            <a:r>
              <a:rPr lang="lt-LT" dirty="0" smtClean="0">
                <a:solidFill>
                  <a:schemeClr val="tx1"/>
                </a:solidFill>
              </a:rPr>
              <a:t>Neatpažįsta besirimuojančių žodžių.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Ikimokyklinis amžius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5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Vaikai patiria sunkumų mokantis skaityti ir rašyti.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Skaito lėčiau, negu bendraamžiai.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Nesutapatina garsų su raidėmis.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Rašo veidrodiniu būdu.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Nesupranta skaitomo teksto.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Rašo lėtai.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Sunkiai supranta instrukcijas.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Mokyklinis amžius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Vyresniame mokykliniame amžiuje šie sutrikimai dar labiau išryškėja, jie gali sukelti sunkumų su bendraamžiais.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Patiria sunkumų atliekant rašymo užduotis (daro daug skyrybos ir gramatinių klaidų.).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Laiku nespėja pabaigti namų darbų ir pabaigti testų.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Sunkiai įskaitomas raštas.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Kalba lėtai, vengia skaityti garsiai.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Dažnai pamiršta žodžių pavadinimus.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Pameta skaitomą vietą, pradeda iš naujo.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Sunku surasti tinkamus žodžius.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Sunku įsiminti vardus, eiliškumą (mėnesiai, dienos ir kt.)</a:t>
            </a:r>
          </a:p>
          <a:p>
            <a:pPr marL="0" indent="0">
              <a:buNone/>
            </a:pP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9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dirty="0" smtClean="0">
                <a:solidFill>
                  <a:schemeClr val="tx1"/>
                </a:solidFill>
              </a:rPr>
              <a:t>Jei </a:t>
            </a:r>
            <a:r>
              <a:rPr lang="lt-LT" dirty="0" err="1" smtClean="0">
                <a:solidFill>
                  <a:schemeClr val="tx1"/>
                </a:solidFill>
              </a:rPr>
              <a:t>disleksija</a:t>
            </a:r>
            <a:r>
              <a:rPr lang="lt-LT" dirty="0" smtClean="0">
                <a:solidFill>
                  <a:schemeClr val="tx1"/>
                </a:solidFill>
              </a:rPr>
              <a:t> nėra nustatoma ir su ja dirbama mokykliniame amžiuje, ji įtakoja ir suaugusio žmogaus gyvenimą.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Riboja tas veiklas, kurios reikalauja gerų skaitymo gebėjimų.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Neprisimena žodžių pavadinimų, negeba perskaityti pranešimų, nesupranta perkeltinės reikšmės žodžių. 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Turi sunkumų atliekant kasdienius veiksmus su skaičiais (</a:t>
            </a:r>
            <a:r>
              <a:rPr lang="lt-LT" dirty="0" err="1" smtClean="0">
                <a:solidFill>
                  <a:schemeClr val="tx1"/>
                </a:solidFill>
              </a:rPr>
              <a:t>pin</a:t>
            </a:r>
            <a:r>
              <a:rPr lang="lt-LT" dirty="0" smtClean="0">
                <a:solidFill>
                  <a:schemeClr val="tx1"/>
                </a:solidFill>
              </a:rPr>
              <a:t> kodai, slaptažodžiai).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Patiria sunkumų mokantis užsienio kalbą.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Nemoka organizuoti savo dienotvarkės.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Suaugusieji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47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714</Words>
  <Application>Microsoft Office PowerPoint</Application>
  <PresentationFormat>Demonstracija ekrane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Bangos forma</vt:lpstr>
      <vt:lpstr>Disleksija (skaitymo sutrikimas). Parengė spec. pedagogė D. Gailienė</vt:lpstr>
      <vt:lpstr>Kas yra disleksija?</vt:lpstr>
      <vt:lpstr>PowerPoint pristatymas</vt:lpstr>
      <vt:lpstr>Kas įtakoja disleksiją?</vt:lpstr>
      <vt:lpstr>Disleksijos požymiai</vt:lpstr>
      <vt:lpstr>Ikimokyklinis amžius</vt:lpstr>
      <vt:lpstr>Mokyklinis amžius</vt:lpstr>
      <vt:lpstr>PowerPoint pristatymas</vt:lpstr>
      <vt:lpstr>Suaugusieji</vt:lpstr>
      <vt:lpstr>Disleksijos įveikimas</vt:lpstr>
      <vt:lpstr>Strategijos</vt:lpstr>
      <vt:lpstr>Gebėjimai turint disleksiją.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yra disleksija?</dc:title>
  <dc:creator>AG</dc:creator>
  <cp:lastModifiedBy>AG</cp:lastModifiedBy>
  <cp:revision>22</cp:revision>
  <dcterms:created xsi:type="dcterms:W3CDTF">2023-02-08T13:11:05Z</dcterms:created>
  <dcterms:modified xsi:type="dcterms:W3CDTF">2023-03-23T05:46:49Z</dcterms:modified>
</cp:coreProperties>
</file>