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9" r:id="rId13"/>
    <p:sldId id="267" r:id="rId14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3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Spustelėję redag. ruoš. paantrš.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8F96D-9EA4-417E-8131-3238B75C6BC9}" type="datetimeFigureOut">
              <a:rPr lang="lt-LT" smtClean="0"/>
              <a:t>2023-03-23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72DA-0BB7-4243-8608-909505DFB9ED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8F96D-9EA4-417E-8131-3238B75C6BC9}" type="datetimeFigureOut">
              <a:rPr lang="lt-LT" smtClean="0"/>
              <a:t>2023-03-23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72DA-0BB7-4243-8608-909505DFB9ED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8F96D-9EA4-417E-8131-3238B75C6BC9}" type="datetimeFigureOut">
              <a:rPr lang="lt-LT" smtClean="0"/>
              <a:t>2023-03-23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72DA-0BB7-4243-8608-909505DFB9ED}" type="slidenum">
              <a:rPr lang="lt-LT" smtClean="0"/>
              <a:t>‹#›</a:t>
            </a:fld>
            <a:endParaRPr lang="lt-LT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8F96D-9EA4-417E-8131-3238B75C6BC9}" type="datetimeFigureOut">
              <a:rPr lang="lt-LT" smtClean="0"/>
              <a:t>2023-03-23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72DA-0BB7-4243-8608-909505DFB9ED}" type="slidenum">
              <a:rPr lang="lt-LT" smtClean="0"/>
              <a:t>‹#›</a:t>
            </a:fld>
            <a:endParaRPr lang="lt-LT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8F96D-9EA4-417E-8131-3238B75C6BC9}" type="datetimeFigureOut">
              <a:rPr lang="lt-LT" smtClean="0"/>
              <a:t>2023-03-23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72DA-0BB7-4243-8608-909505DFB9ED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8F96D-9EA4-417E-8131-3238B75C6BC9}" type="datetimeFigureOut">
              <a:rPr lang="lt-LT" smtClean="0"/>
              <a:t>2023-03-23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72DA-0BB7-4243-8608-909505DFB9ED}" type="slidenum">
              <a:rPr lang="lt-LT" smtClean="0"/>
              <a:t>‹#›</a:t>
            </a:fld>
            <a:endParaRPr lang="lt-L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8F96D-9EA4-417E-8131-3238B75C6BC9}" type="datetimeFigureOut">
              <a:rPr lang="lt-LT" smtClean="0"/>
              <a:t>2023-03-23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72DA-0BB7-4243-8608-909505DFB9ED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8F96D-9EA4-417E-8131-3238B75C6BC9}" type="datetimeFigureOut">
              <a:rPr lang="lt-LT" smtClean="0"/>
              <a:t>2023-03-23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72DA-0BB7-4243-8608-909505DFB9ED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8F96D-9EA4-417E-8131-3238B75C6BC9}" type="datetimeFigureOut">
              <a:rPr lang="lt-LT" smtClean="0"/>
              <a:t>2023-03-23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72DA-0BB7-4243-8608-909505DFB9ED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8F96D-9EA4-417E-8131-3238B75C6BC9}" type="datetimeFigureOut">
              <a:rPr lang="lt-LT" smtClean="0"/>
              <a:t>2023-03-23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72DA-0BB7-4243-8608-909505DFB9ED}" type="slidenum">
              <a:rPr lang="lt-LT" smtClean="0"/>
              <a:t>‹#›</a:t>
            </a:fld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8F96D-9EA4-417E-8131-3238B75C6BC9}" type="datetimeFigureOut">
              <a:rPr lang="lt-LT" smtClean="0"/>
              <a:t>2023-03-23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72DA-0BB7-4243-8608-909505DFB9ED}" type="slidenum">
              <a:rPr lang="lt-LT" smtClean="0"/>
              <a:t>‹#›</a:t>
            </a:fld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AA8F96D-9EA4-417E-8131-3238B75C6BC9}" type="datetimeFigureOut">
              <a:rPr lang="lt-LT" smtClean="0"/>
              <a:t>2023-03-23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FC272DA-0BB7-4243-8608-909505DFB9ED}" type="slidenum">
              <a:rPr lang="lt-LT" smtClean="0"/>
              <a:t>‹#›</a:t>
            </a:fld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traštė 2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2952328"/>
          </a:xfrm>
        </p:spPr>
        <p:txBody>
          <a:bodyPr>
            <a:normAutofit/>
          </a:bodyPr>
          <a:lstStyle/>
          <a:p>
            <a:r>
              <a:rPr lang="lt-LT" dirty="0" err="1" smtClean="0">
                <a:solidFill>
                  <a:schemeClr val="tx1"/>
                </a:solidFill>
              </a:rPr>
              <a:t>Disleksija</a:t>
            </a:r>
            <a:r>
              <a:rPr lang="lt-LT" dirty="0" smtClean="0">
                <a:solidFill>
                  <a:schemeClr val="tx1"/>
                </a:solidFill>
              </a:rPr>
              <a:t> (</a:t>
            </a:r>
            <a:r>
              <a:rPr lang="lt-LT" smtClean="0">
                <a:solidFill>
                  <a:schemeClr val="tx1"/>
                </a:solidFill>
              </a:rPr>
              <a:t>skaitymo sutrikimas).</a:t>
            </a:r>
            <a:r>
              <a:rPr lang="lt-LT" dirty="0" smtClean="0">
                <a:solidFill>
                  <a:schemeClr val="tx1"/>
                </a:solidFill>
              </a:rPr>
              <a:t/>
            </a:r>
            <a:br>
              <a:rPr lang="lt-LT" dirty="0" smtClean="0">
                <a:solidFill>
                  <a:schemeClr val="tx1"/>
                </a:solidFill>
              </a:rPr>
            </a:br>
            <a:r>
              <a:rPr lang="lt-LT" sz="1100" dirty="0" smtClean="0">
                <a:solidFill>
                  <a:schemeClr val="tx1"/>
                </a:solidFill>
              </a:rPr>
              <a:t>Parengė </a:t>
            </a:r>
            <a:r>
              <a:rPr lang="lt-LT" sz="1100" dirty="0" err="1" smtClean="0">
                <a:solidFill>
                  <a:schemeClr val="tx1"/>
                </a:solidFill>
              </a:rPr>
              <a:t>spec</a:t>
            </a:r>
            <a:r>
              <a:rPr lang="lt-LT" sz="1100" dirty="0" smtClean="0">
                <a:solidFill>
                  <a:schemeClr val="tx1"/>
                </a:solidFill>
              </a:rPr>
              <a:t>. pedagogė D. Gailienė</a:t>
            </a:r>
            <a:endParaRPr lang="lt-L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248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lt-LT" dirty="0" smtClean="0">
                <a:solidFill>
                  <a:schemeClr val="tx1"/>
                </a:solidFill>
              </a:rPr>
              <a:t>Įveikimas orientuotas į individualius asmenų poreikius, teikiant specialisto pagalbą.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Nustatant sutrikimą atliekami rašymo ir skaitymo testai.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Taip pat nustatant </a:t>
            </a:r>
            <a:r>
              <a:rPr lang="lt-LT" dirty="0" err="1" smtClean="0">
                <a:solidFill>
                  <a:schemeClr val="tx1"/>
                </a:solidFill>
              </a:rPr>
              <a:t>disleksiją</a:t>
            </a:r>
            <a:r>
              <a:rPr lang="lt-LT" dirty="0" smtClean="0">
                <a:solidFill>
                  <a:schemeClr val="tx1"/>
                </a:solidFill>
              </a:rPr>
              <a:t> negalima atmesti galimybių, kad sutrikimą gali įtakoti kiti veiksniai (depresija, ADHD-elgesio ir emocijų </a:t>
            </a:r>
            <a:r>
              <a:rPr lang="lt-LT" dirty="0" err="1" smtClean="0">
                <a:solidFill>
                  <a:schemeClr val="tx1"/>
                </a:solidFill>
              </a:rPr>
              <a:t>sutr</a:t>
            </a:r>
            <a:r>
              <a:rPr lang="lt-LT" dirty="0" smtClean="0">
                <a:solidFill>
                  <a:schemeClr val="tx1"/>
                </a:solidFill>
              </a:rPr>
              <a:t>.)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Šis sutrikimas įveikiamas naudojant individualios pagalbos planą, kuriame dalyvauja logopedas, tėvai, mokytojai, kiti specialistai.</a:t>
            </a:r>
          </a:p>
          <a:p>
            <a:pPr marL="0" indent="0">
              <a:buNone/>
            </a:pPr>
            <a:endParaRPr lang="lt-LT" dirty="0"/>
          </a:p>
        </p:txBody>
      </p:sp>
      <p:sp>
        <p:nvSpPr>
          <p:cNvPr id="3" name="Antraštė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err="1" smtClean="0">
                <a:solidFill>
                  <a:schemeClr val="tx1"/>
                </a:solidFill>
              </a:rPr>
              <a:t>Disleksijos</a:t>
            </a:r>
            <a:r>
              <a:rPr lang="lt-LT" dirty="0" smtClean="0">
                <a:solidFill>
                  <a:schemeClr val="tx1"/>
                </a:solidFill>
              </a:rPr>
              <a:t> įveikimas</a:t>
            </a:r>
            <a:endParaRPr lang="lt-L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886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 fontScale="62500" lnSpcReduction="20000"/>
          </a:bodyPr>
          <a:lstStyle/>
          <a:p>
            <a:r>
              <a:rPr lang="lt-LT" dirty="0" smtClean="0">
                <a:solidFill>
                  <a:schemeClr val="tx1"/>
                </a:solidFill>
              </a:rPr>
              <a:t>Skaityti tylioje vietoje, kur nėra garsinių trukdžių.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Klausytis knygų iš kompaktinių diskų, kompiuterio.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Mažinti teksto apimtis.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Mokyti prašyti pagalbos iš aplinkinių.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Nereikalauti garsiai skaityti kitų akivaizdoje.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Atsiskaitymus organizuoti žodžiu.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Leisti naudoti diktofoną naujam temos aiškinimui įrašyti.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Teksto šriftą parinkti pagal vaiką.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Užduotis pateikti po vieną lape. 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Tekstą skirti į keletą pastraipų, jas galima pažymėti skirtingomis spalvomis.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Visada perklausti ar vaikas suprato jūsų nurodymą, sulaukti tikslaus atsakymo.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Duoti daug ilgesnį laiko tarpą atlikti užduotims.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Rašinėlius leisti rašyti kompiuteriu, pateikiant įvestį.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Neprašyti įvardinti vardų, pavardžių, pavadinimų.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Supaprastinti užduočių instrukcijas.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Pateikti užduotis sunkėjančia tvarka.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Naudoti pagalbines </a:t>
            </a:r>
            <a:r>
              <a:rPr lang="lt-LT" smtClean="0">
                <a:solidFill>
                  <a:schemeClr val="tx1"/>
                </a:solidFill>
              </a:rPr>
              <a:t>technologijas.</a:t>
            </a:r>
          </a:p>
          <a:p>
            <a:pPr marL="0" indent="0">
              <a:buNone/>
            </a:pPr>
            <a:endParaRPr lang="lt-LT" dirty="0" smtClean="0">
              <a:solidFill>
                <a:schemeClr val="tx1"/>
              </a:solidFill>
            </a:endParaRPr>
          </a:p>
          <a:p>
            <a:endParaRPr lang="lt-LT" dirty="0" smtClean="0">
              <a:solidFill>
                <a:schemeClr val="tx1"/>
              </a:solidFill>
            </a:endParaRPr>
          </a:p>
          <a:p>
            <a:endParaRPr lang="lt-LT" dirty="0" smtClean="0">
              <a:solidFill>
                <a:schemeClr val="tx1"/>
              </a:solidFill>
            </a:endParaRPr>
          </a:p>
          <a:p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3" name="Antraštė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>
                <a:solidFill>
                  <a:schemeClr val="tx1"/>
                </a:solidFill>
              </a:rPr>
              <a:t>Strategijos</a:t>
            </a:r>
            <a:endParaRPr lang="lt-L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23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Gebėjimai turint </a:t>
            </a:r>
            <a:r>
              <a:rPr lang="lt-LT" dirty="0" err="1" smtClean="0"/>
              <a:t>disleksiją</a:t>
            </a:r>
            <a:r>
              <a:rPr lang="lt-LT" dirty="0" smtClean="0"/>
              <a:t>.</a:t>
            </a:r>
            <a:endParaRPr lang="lt-LT" dirty="0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3523787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lt-LT" dirty="0">
                <a:solidFill>
                  <a:schemeClr val="tx1"/>
                </a:solidFill>
              </a:rPr>
              <a:t>Žmonės, turintys </a:t>
            </a:r>
            <a:r>
              <a:rPr lang="lt-LT" dirty="0" err="1">
                <a:solidFill>
                  <a:schemeClr val="tx1"/>
                </a:solidFill>
              </a:rPr>
              <a:t>disleksiją</a:t>
            </a:r>
            <a:r>
              <a:rPr lang="lt-LT" dirty="0">
                <a:solidFill>
                  <a:schemeClr val="tx1"/>
                </a:solidFill>
              </a:rPr>
              <a:t>, geba įsivaizduoti pasaulį kaip darnią visumą ir numatyti galutinį rezultatą. O tai yra puikus lyderystės bruožas. </a:t>
            </a:r>
            <a:endParaRPr lang="lt-LT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lt-LT" dirty="0">
                <a:solidFill>
                  <a:schemeClr val="tx1"/>
                </a:solidFill>
              </a:rPr>
              <a:t>Žmonės, turintys </a:t>
            </a:r>
            <a:r>
              <a:rPr lang="lt-LT" dirty="0" err="1">
                <a:solidFill>
                  <a:schemeClr val="tx1"/>
                </a:solidFill>
              </a:rPr>
              <a:t>disleksiją</a:t>
            </a:r>
            <a:r>
              <a:rPr lang="lt-LT" dirty="0">
                <a:solidFill>
                  <a:schemeClr val="tx1"/>
                </a:solidFill>
              </a:rPr>
              <a:t>, mato pasaulį kiek kitu kampu ir siūlo netikėtas idėjas</a:t>
            </a:r>
            <a:r>
              <a:rPr lang="lt-LT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lt-LT" dirty="0">
                <a:solidFill>
                  <a:schemeClr val="tx1"/>
                </a:solidFill>
              </a:rPr>
              <a:t>Gebėjimas įsivaizduoti ateitį ir originalus požiūris padeda kai kuriems žmonėms, turintiems </a:t>
            </a:r>
            <a:r>
              <a:rPr lang="lt-LT" dirty="0" err="1">
                <a:solidFill>
                  <a:schemeClr val="tx1"/>
                </a:solidFill>
              </a:rPr>
              <a:t>disleksiją</a:t>
            </a:r>
            <a:r>
              <a:rPr lang="lt-LT" dirty="0">
                <a:solidFill>
                  <a:schemeClr val="tx1"/>
                </a:solidFill>
              </a:rPr>
              <a:t>, tapti klestinčiais verslininkais. </a:t>
            </a:r>
          </a:p>
        </p:txBody>
      </p:sp>
      <p:pic>
        <p:nvPicPr>
          <p:cNvPr id="6" name="Paveikslėlio vietos rezervavimo ženklas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18" r="23218"/>
          <a:stretch>
            <a:fillRect/>
          </a:stretch>
        </p:blipFill>
        <p:spPr bwMode="auto">
          <a:xfrm>
            <a:off x="838200" y="1371600"/>
            <a:ext cx="3566160" cy="3209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57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872067" y="980728"/>
            <a:ext cx="7408333" cy="5145435"/>
          </a:xfrm>
        </p:spPr>
        <p:txBody>
          <a:bodyPr>
            <a:normAutofit/>
          </a:bodyPr>
          <a:lstStyle/>
          <a:p>
            <a:pPr algn="ctr"/>
            <a:r>
              <a:rPr lang="lt-LT" sz="2800" b="1" dirty="0" smtClean="0">
                <a:solidFill>
                  <a:schemeClr val="tx1"/>
                </a:solidFill>
              </a:rPr>
              <a:t>Augantis vaikas įgus gyventi su </a:t>
            </a:r>
            <a:r>
              <a:rPr lang="lt-LT" sz="2800" b="1" dirty="0" err="1" smtClean="0">
                <a:solidFill>
                  <a:schemeClr val="tx1"/>
                </a:solidFill>
              </a:rPr>
              <a:t>disleksija</a:t>
            </a:r>
            <a:r>
              <a:rPr lang="lt-LT" sz="2800" b="1" dirty="0" smtClean="0">
                <a:solidFill>
                  <a:schemeClr val="tx1"/>
                </a:solidFill>
              </a:rPr>
              <a:t>, šis sutrikimas neturėtų trukdyti vaikui sėkmingai mokytis mokykloje ar kitoje ugdymo įstaigoje, trikdyti kasdienę veiklą.</a:t>
            </a:r>
          </a:p>
          <a:p>
            <a:pPr marL="0" indent="0" algn="ctr">
              <a:buNone/>
            </a:pPr>
            <a:r>
              <a:rPr lang="lt-LT" sz="2800" b="1" dirty="0" smtClean="0">
                <a:solidFill>
                  <a:schemeClr val="tx1"/>
                </a:solidFill>
              </a:rPr>
              <a:t>Mes turime padėti pritaikant ugdymo procesą.</a:t>
            </a:r>
          </a:p>
          <a:p>
            <a:pPr marL="0" indent="0" algn="ctr">
              <a:buNone/>
            </a:pPr>
            <a:r>
              <a:rPr lang="lt-LT" sz="2800" b="1" dirty="0" err="1" smtClean="0">
                <a:solidFill>
                  <a:schemeClr val="tx1"/>
                </a:solidFill>
              </a:rPr>
              <a:t>Disleksija</a:t>
            </a:r>
            <a:r>
              <a:rPr lang="lt-LT" sz="2800" b="1" dirty="0" smtClean="0">
                <a:solidFill>
                  <a:schemeClr val="tx1"/>
                </a:solidFill>
              </a:rPr>
              <a:t> nepasitrauks, bet ją „apeiti“ galima išmokti.</a:t>
            </a:r>
          </a:p>
          <a:p>
            <a:pPr marL="0" indent="0" algn="ctr">
              <a:buNone/>
            </a:pPr>
            <a:endParaRPr lang="lt-LT" sz="2800" b="1" dirty="0"/>
          </a:p>
          <a:p>
            <a:pPr algn="ctr"/>
            <a:endParaRPr lang="lt-LT" sz="2800" b="1" dirty="0" smtClean="0"/>
          </a:p>
          <a:p>
            <a:pPr algn="ctr"/>
            <a:endParaRPr lang="lt-LT" sz="2800" b="1" dirty="0"/>
          </a:p>
          <a:p>
            <a:pPr marL="0" indent="0" algn="ctr">
              <a:buNone/>
            </a:pPr>
            <a:endParaRPr lang="lt-LT" sz="2800" b="1" dirty="0" smtClean="0"/>
          </a:p>
          <a:p>
            <a:pPr algn="ctr"/>
            <a:endParaRPr lang="lt-LT" sz="2800" b="1" dirty="0"/>
          </a:p>
          <a:p>
            <a:pPr marL="0" indent="0">
              <a:buNone/>
            </a:pPr>
            <a:endParaRPr lang="lt-LT" sz="2800" b="1" dirty="0"/>
          </a:p>
        </p:txBody>
      </p:sp>
    </p:spTree>
    <p:extLst>
      <p:ext uri="{BB962C8B-B14F-4D97-AF65-F5344CB8AC3E}">
        <p14:creationId xmlns:p14="http://schemas.microsoft.com/office/powerpoint/2010/main" val="2155056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152128"/>
          </a:xfrm>
        </p:spPr>
        <p:txBody>
          <a:bodyPr/>
          <a:lstStyle/>
          <a:p>
            <a:r>
              <a:rPr lang="lt-LT" dirty="0" smtClean="0">
                <a:solidFill>
                  <a:schemeClr val="tx1"/>
                </a:solidFill>
              </a:rPr>
              <a:t>Kas yra </a:t>
            </a:r>
            <a:r>
              <a:rPr lang="lt-LT" dirty="0" err="1">
                <a:solidFill>
                  <a:schemeClr val="tx1"/>
                </a:solidFill>
              </a:rPr>
              <a:t>d</a:t>
            </a:r>
            <a:r>
              <a:rPr lang="lt-LT" dirty="0" err="1" smtClean="0">
                <a:solidFill>
                  <a:schemeClr val="tx1"/>
                </a:solidFill>
              </a:rPr>
              <a:t>isleksija</a:t>
            </a:r>
            <a:r>
              <a:rPr lang="lt-LT" dirty="0" smtClean="0">
                <a:solidFill>
                  <a:schemeClr val="tx1"/>
                </a:solidFill>
              </a:rPr>
              <a:t>?</a:t>
            </a:r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2780928"/>
            <a:ext cx="6400800" cy="3384376"/>
          </a:xfrm>
        </p:spPr>
        <p:txBody>
          <a:bodyPr>
            <a:normAutofit/>
          </a:bodyPr>
          <a:lstStyle/>
          <a:p>
            <a:pPr algn="l"/>
            <a:r>
              <a:rPr lang="lt-LT" dirty="0" err="1" smtClean="0">
                <a:solidFill>
                  <a:schemeClr val="tx1"/>
                </a:solidFill>
              </a:rPr>
              <a:t>Disleksija</a:t>
            </a:r>
            <a:r>
              <a:rPr lang="lt-LT" dirty="0" smtClean="0">
                <a:solidFill>
                  <a:schemeClr val="tx1"/>
                </a:solidFill>
              </a:rPr>
              <a:t> yra mokymosi sutrikimas kuris įtakoja mūsų gebėjimą skaityti tarti ir kalbėti. Vaikai turintys šį </a:t>
            </a:r>
            <a:r>
              <a:rPr lang="lt-LT" dirty="0" smtClean="0">
                <a:solidFill>
                  <a:schemeClr val="tx1"/>
                </a:solidFill>
              </a:rPr>
              <a:t>sutrikimą</a:t>
            </a:r>
            <a:r>
              <a:rPr lang="lt-LT" dirty="0" smtClean="0">
                <a:solidFill>
                  <a:schemeClr val="tx1"/>
                </a:solidFill>
              </a:rPr>
              <a:t> </a:t>
            </a:r>
            <a:r>
              <a:rPr lang="lt-LT" dirty="0" smtClean="0">
                <a:solidFill>
                  <a:schemeClr val="tx1"/>
                </a:solidFill>
              </a:rPr>
              <a:t>yra protingi, tačiau turi bėdų priskiriant garsus tam tikroms raidėms. Nuo 5-10 proc.  gyventojų turi </a:t>
            </a:r>
            <a:r>
              <a:rPr lang="lt-LT" dirty="0" err="1" smtClean="0">
                <a:solidFill>
                  <a:schemeClr val="tx1"/>
                </a:solidFill>
              </a:rPr>
              <a:t>disleksijos</a:t>
            </a:r>
            <a:r>
              <a:rPr lang="lt-LT" dirty="0" smtClean="0">
                <a:solidFill>
                  <a:schemeClr val="tx1"/>
                </a:solidFill>
              </a:rPr>
              <a:t> požymių, tokių kaip: 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lt-LT" dirty="0" smtClean="0">
                <a:solidFill>
                  <a:schemeClr val="tx1"/>
                </a:solidFill>
              </a:rPr>
              <a:t>Lėtas skaitymas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lt-LT" dirty="0" smtClean="0">
                <a:solidFill>
                  <a:schemeClr val="tx1"/>
                </a:solidFill>
              </a:rPr>
              <a:t>Garsų tarimo trūkumai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lt-LT" dirty="0" smtClean="0">
                <a:solidFill>
                  <a:schemeClr val="tx1"/>
                </a:solidFill>
              </a:rPr>
              <a:t>Painioja žodžius</a:t>
            </a:r>
          </a:p>
          <a:p>
            <a:pPr algn="l"/>
            <a:r>
              <a:rPr lang="lt-LT" dirty="0" smtClean="0">
                <a:solidFill>
                  <a:schemeClr val="tx1"/>
                </a:solidFill>
              </a:rPr>
              <a:t>Kai kuriems šis sutrikimas diagnozuojamas ankstyvoje vaikystėje , kiti neatpažįsta jo  iki kol suauga.</a:t>
            </a:r>
          </a:p>
          <a:p>
            <a:endParaRPr lang="lt-LT" dirty="0" smtClean="0"/>
          </a:p>
          <a:p>
            <a:endParaRPr lang="lt-LT" dirty="0" smtClean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571593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764704"/>
            <a:ext cx="6400800" cy="4264497"/>
          </a:xfrm>
        </p:spPr>
        <p:txBody>
          <a:bodyPr>
            <a:normAutofit/>
          </a:bodyPr>
          <a:lstStyle/>
          <a:p>
            <a:pPr algn="l"/>
            <a:r>
              <a:rPr lang="lt-LT" sz="2800" dirty="0" smtClean="0">
                <a:solidFill>
                  <a:schemeClr val="tx1"/>
                </a:solidFill>
              </a:rPr>
              <a:t>Vaikai turintys šį sutrikimą dažniausiai pasižymi normaliu regėjimu, klausa ir yra tokių pat intelektinių gebėjimų kaip ir jų bendraamžiai. Tačiau kaip išskirtinis požymis pastebimas lėtas skaitymo tempas. </a:t>
            </a:r>
          </a:p>
          <a:p>
            <a:pPr algn="l"/>
            <a:r>
              <a:rPr lang="lt-LT" sz="2800" dirty="0" smtClean="0">
                <a:solidFill>
                  <a:schemeClr val="tx1"/>
                </a:solidFill>
              </a:rPr>
              <a:t>Taip pat jiems yra sunku rašyti , skaityti ir kalbėti aiškiai.</a:t>
            </a:r>
            <a:endParaRPr lang="lt-LT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559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>
                <a:solidFill>
                  <a:schemeClr val="tx1"/>
                </a:solidFill>
              </a:rPr>
              <a:t>Tikimybė turėti </a:t>
            </a:r>
            <a:r>
              <a:rPr lang="lt-LT" dirty="0" err="1" smtClean="0">
                <a:solidFill>
                  <a:schemeClr val="tx1"/>
                </a:solidFill>
              </a:rPr>
              <a:t>disleksijos</a:t>
            </a:r>
            <a:r>
              <a:rPr lang="lt-LT" dirty="0" smtClean="0">
                <a:solidFill>
                  <a:schemeClr val="tx1"/>
                </a:solidFill>
              </a:rPr>
              <a:t> sutrikimą didesnė, jei tokį sutrikimą turi kiti šeimos nariai.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Tam tikrose smegenų zonose stebimi pakitimai, kurie turi įtakos apdorojant kalbą.</a:t>
            </a:r>
          </a:p>
          <a:p>
            <a:pPr marL="0" indent="0">
              <a:buNone/>
            </a:pPr>
            <a:endParaRPr lang="lt-LT" dirty="0"/>
          </a:p>
        </p:txBody>
      </p:sp>
      <p:sp>
        <p:nvSpPr>
          <p:cNvPr id="3" name="Antraštė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>
                <a:solidFill>
                  <a:schemeClr val="tx1"/>
                </a:solidFill>
              </a:rPr>
              <a:t>Kas įtakoja </a:t>
            </a:r>
            <a:r>
              <a:rPr lang="lt-LT" dirty="0" err="1" smtClean="0">
                <a:solidFill>
                  <a:schemeClr val="tx1"/>
                </a:solidFill>
              </a:rPr>
              <a:t>disleksiją</a:t>
            </a:r>
            <a:r>
              <a:rPr lang="lt-LT" dirty="0" smtClean="0">
                <a:solidFill>
                  <a:schemeClr val="tx1"/>
                </a:solidFill>
              </a:rPr>
              <a:t>?</a:t>
            </a:r>
            <a:endParaRPr lang="lt-L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26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t-LT" dirty="0" smtClean="0">
                <a:solidFill>
                  <a:schemeClr val="tx1"/>
                </a:solidFill>
              </a:rPr>
              <a:t>Dažnai šie požymiai nustatomi tik tada kai pradedama lankyti mokyklą. Kyla sunkumų skaitant, rašant ir vykdant instrukcijas klasėje.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Ankstyvajame amžiuje </a:t>
            </a:r>
            <a:r>
              <a:rPr lang="lt-LT" dirty="0" err="1" smtClean="0">
                <a:solidFill>
                  <a:schemeClr val="tx1"/>
                </a:solidFill>
              </a:rPr>
              <a:t>disleksiją</a:t>
            </a:r>
            <a:r>
              <a:rPr lang="lt-LT" dirty="0" smtClean="0">
                <a:solidFill>
                  <a:schemeClr val="tx1"/>
                </a:solidFill>
              </a:rPr>
              <a:t> gali signalizuoti, sekų neišvardinimas, batų dėjimas ant skirtingų kojų ir kt.</a:t>
            </a:r>
          </a:p>
          <a:p>
            <a:r>
              <a:rPr lang="lt-LT" dirty="0" err="1" smtClean="0">
                <a:solidFill>
                  <a:schemeClr val="tx1"/>
                </a:solidFill>
              </a:rPr>
              <a:t>Disleksija</a:t>
            </a:r>
            <a:r>
              <a:rPr lang="lt-LT" dirty="0" smtClean="0">
                <a:solidFill>
                  <a:schemeClr val="tx1"/>
                </a:solidFill>
              </a:rPr>
              <a:t> pasireiškia skirtingai, skirtingais amžiaus tarpsniais.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Pasireiškia individualiai, bet pastebimi ir bendri požymiai.</a:t>
            </a:r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3" name="Antraštė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err="1" smtClean="0">
                <a:solidFill>
                  <a:schemeClr val="tx1"/>
                </a:solidFill>
              </a:rPr>
              <a:t>Disleksijos</a:t>
            </a:r>
            <a:r>
              <a:rPr lang="lt-LT" dirty="0" smtClean="0">
                <a:solidFill>
                  <a:schemeClr val="tx1"/>
                </a:solidFill>
              </a:rPr>
              <a:t> požymiai</a:t>
            </a:r>
            <a:endParaRPr lang="lt-L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212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t-LT" dirty="0" smtClean="0">
                <a:solidFill>
                  <a:schemeClr val="tx1"/>
                </a:solidFill>
              </a:rPr>
              <a:t>Šie vaikai pradeda vėliau kalbėti, negu jų bendraamžiai.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Painioja raides ir žodžius.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Sunkiai išmoksta ir prisimena abėcėlės raides.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Painioja panašiai skambančius žodžius, naudoja kūdikišką kalbą.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Patiria sunkumų atpažįstant panašiai skambančius garsus (</a:t>
            </a:r>
            <a:r>
              <a:rPr lang="lt-LT" dirty="0" smtClean="0">
                <a:solidFill>
                  <a:schemeClr val="tx1"/>
                </a:solidFill>
              </a:rPr>
              <a:t>t-</a:t>
            </a:r>
            <a:r>
              <a:rPr lang="lt-LT" dirty="0" err="1" smtClean="0">
                <a:solidFill>
                  <a:schemeClr val="tx1"/>
                </a:solidFill>
              </a:rPr>
              <a:t>d,k-g</a:t>
            </a:r>
            <a:r>
              <a:rPr lang="lt-LT" dirty="0" smtClean="0">
                <a:solidFill>
                  <a:schemeClr val="tx1"/>
                </a:solidFill>
              </a:rPr>
              <a:t> ir kt.).</a:t>
            </a:r>
            <a:endParaRPr lang="lt-LT" dirty="0" smtClean="0">
              <a:solidFill>
                <a:schemeClr val="tx1"/>
              </a:solidFill>
            </a:endParaRPr>
          </a:p>
          <a:p>
            <a:r>
              <a:rPr lang="lt-LT" dirty="0" smtClean="0">
                <a:solidFill>
                  <a:schemeClr val="tx1"/>
                </a:solidFill>
              </a:rPr>
              <a:t>Neatpažįsta besirimuojančių žodžių.</a:t>
            </a:r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3" name="Antraštė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>
                <a:solidFill>
                  <a:schemeClr val="tx1"/>
                </a:solidFill>
              </a:rPr>
              <a:t>Ikimokyklinis amžius</a:t>
            </a:r>
            <a:endParaRPr lang="lt-L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350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>
                <a:solidFill>
                  <a:schemeClr val="tx1"/>
                </a:solidFill>
              </a:rPr>
              <a:t>Vaikai patiria sunkumų mokantis skaityti ir rašyti.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Skaito lėčiau, negu bendraamžiai.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Nesutapatina garsų su raidėmis.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Rašo veidrodiniu būdu.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Nesupranta skaitomo teksto.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Rašo lėtai.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Sunkiai supranta instrukcijas.</a:t>
            </a:r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3" name="Antraštė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>
                <a:solidFill>
                  <a:schemeClr val="tx1"/>
                </a:solidFill>
              </a:rPr>
              <a:t>Mokyklinis amžius</a:t>
            </a:r>
            <a:endParaRPr lang="lt-L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148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872067" y="836712"/>
            <a:ext cx="7408333" cy="5289451"/>
          </a:xfrm>
        </p:spPr>
        <p:txBody>
          <a:bodyPr>
            <a:normAutofit lnSpcReduction="10000"/>
          </a:bodyPr>
          <a:lstStyle/>
          <a:p>
            <a:r>
              <a:rPr lang="lt-LT" dirty="0" smtClean="0">
                <a:solidFill>
                  <a:schemeClr val="tx1"/>
                </a:solidFill>
              </a:rPr>
              <a:t>Vyresniame mokykliniame amžiuje šie sutrikimai dar labiau išryškėja, jie gali sukelti sunkumų su bendraamžiais.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Patiria sunkumų atliekant rašymo užduotis (daro daug skyrybos ir gramatinių klaidų.).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Laiku nespėja pabaigti namų darbų ir pabaigti testų.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Sunkiai įskaitomas raštas.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Kalba lėtai, vengia skaityti garsiai.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Dažnai pamiršta žodžių pavadinimus.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Pameta skaitomą vietą, pradeda iš naujo.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Sunku surasti tinkamus žodžius.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Sunku įsiminti vardus, eiliškumą (mėnesiai, dienos ir kt.)</a:t>
            </a:r>
          </a:p>
          <a:p>
            <a:pPr marL="0" indent="0">
              <a:buNone/>
            </a:pPr>
            <a:endParaRPr lang="lt-L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590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lt-LT" dirty="0" smtClean="0">
                <a:solidFill>
                  <a:schemeClr val="tx1"/>
                </a:solidFill>
              </a:rPr>
              <a:t>Jei </a:t>
            </a:r>
            <a:r>
              <a:rPr lang="lt-LT" dirty="0" err="1" smtClean="0">
                <a:solidFill>
                  <a:schemeClr val="tx1"/>
                </a:solidFill>
              </a:rPr>
              <a:t>disleksija</a:t>
            </a:r>
            <a:r>
              <a:rPr lang="lt-LT" dirty="0" smtClean="0">
                <a:solidFill>
                  <a:schemeClr val="tx1"/>
                </a:solidFill>
              </a:rPr>
              <a:t> nėra nustatoma ir su ja dirbama mokykliniame amžiuje, ji įtakoja ir suaugusio žmogaus gyvenimą.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Riboja tas veiklas, kurios reikalauja gerų skaitymo gebėjimų.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Neprisimena žodžių pavadinimų, negeba perskaityti pranešimų, nesupranta perkeltinės reikšmės žodžių. 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Turi sunkumų atliekant kasdienius veiksmus su skaičiais (</a:t>
            </a:r>
            <a:r>
              <a:rPr lang="lt-LT" dirty="0" err="1" smtClean="0">
                <a:solidFill>
                  <a:schemeClr val="tx1"/>
                </a:solidFill>
              </a:rPr>
              <a:t>pin</a:t>
            </a:r>
            <a:r>
              <a:rPr lang="lt-LT" dirty="0" smtClean="0">
                <a:solidFill>
                  <a:schemeClr val="tx1"/>
                </a:solidFill>
              </a:rPr>
              <a:t> kodai, slaptažodžiai).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Patiria sunkumų mokantis užsienio kalbą.</a:t>
            </a:r>
          </a:p>
          <a:p>
            <a:r>
              <a:rPr lang="lt-LT" dirty="0" smtClean="0">
                <a:solidFill>
                  <a:schemeClr val="tx1"/>
                </a:solidFill>
              </a:rPr>
              <a:t>Nemoka organizuoti savo dienotvarkės.</a:t>
            </a:r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3" name="Antraštė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>
                <a:solidFill>
                  <a:schemeClr val="tx1"/>
                </a:solidFill>
              </a:rPr>
              <a:t>Suaugusieji</a:t>
            </a:r>
            <a:endParaRPr lang="lt-L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6478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gos forma">
  <a:themeElements>
    <a:clrScheme name="Bangos form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Bangos form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ngos form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98</TotalTime>
  <Words>714</Words>
  <Application>Microsoft Office PowerPoint</Application>
  <PresentationFormat>Demonstracija ekrane (4:3)</PresentationFormat>
  <Paragraphs>85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13</vt:i4>
      </vt:variant>
    </vt:vector>
  </HeadingPairs>
  <TitlesOfParts>
    <vt:vector size="14" baseType="lpstr">
      <vt:lpstr>Bangos forma</vt:lpstr>
      <vt:lpstr>Disleksija (skaitymo sutrikimas). Parengė spec. pedagogė D. Gailienė</vt:lpstr>
      <vt:lpstr>Kas yra disleksija?</vt:lpstr>
      <vt:lpstr>PowerPoint pristatymas</vt:lpstr>
      <vt:lpstr>Kas įtakoja disleksiją?</vt:lpstr>
      <vt:lpstr>Disleksijos požymiai</vt:lpstr>
      <vt:lpstr>Ikimokyklinis amžius</vt:lpstr>
      <vt:lpstr>Mokyklinis amžius</vt:lpstr>
      <vt:lpstr>PowerPoint pristatymas</vt:lpstr>
      <vt:lpstr>Suaugusieji</vt:lpstr>
      <vt:lpstr>Disleksijos įveikimas</vt:lpstr>
      <vt:lpstr>Strategijos</vt:lpstr>
      <vt:lpstr>Gebėjimai turint disleksiją.</vt:lpstr>
      <vt:lpstr>PowerPoint pristatymas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Kas yra disleksija?</dc:title>
  <dc:creator>AG</dc:creator>
  <cp:lastModifiedBy>AG</cp:lastModifiedBy>
  <cp:revision>22</cp:revision>
  <dcterms:created xsi:type="dcterms:W3CDTF">2023-02-08T13:11:05Z</dcterms:created>
  <dcterms:modified xsi:type="dcterms:W3CDTF">2023-03-23T05:46:49Z</dcterms:modified>
</cp:coreProperties>
</file>